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3" r:id="rId7"/>
    <p:sldId id="334" r:id="rId8"/>
    <p:sldId id="298" r:id="rId9"/>
    <p:sldId id="335" r:id="rId10"/>
    <p:sldId id="336" r:id="rId11"/>
    <p:sldId id="337" r:id="rId12"/>
    <p:sldId id="338" r:id="rId13"/>
    <p:sldId id="339" r:id="rId14"/>
    <p:sldId id="340" r:id="rId15"/>
    <p:sldId id="341" r:id="rId16"/>
    <p:sldId id="342" r:id="rId17"/>
    <p:sldId id="343" r:id="rId18"/>
    <p:sldId id="344" r:id="rId19"/>
    <p:sldId id="345" r:id="rId20"/>
    <p:sldId id="284" r:id="rId21"/>
    <p:sldId id="346" r:id="rId22"/>
    <p:sldId id="347" r:id="rId23"/>
    <p:sldId id="348" r:id="rId24"/>
    <p:sldId id="349" r:id="rId25"/>
    <p:sldId id="350" r:id="rId26"/>
    <p:sldId id="351" r:id="rId27"/>
    <p:sldId id="352" r:id="rId28"/>
    <p:sldId id="353" r:id="rId29"/>
    <p:sldId id="354" r:id="rId30"/>
    <p:sldId id="355" r:id="rId31"/>
    <p:sldId id="356" r:id="rId32"/>
    <p:sldId id="357"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6"/>
    <a:srgbClr val="0B47C5"/>
    <a:srgbClr val="7193D1"/>
    <a:srgbClr val="203864"/>
    <a:srgbClr val="4B77C5"/>
    <a:srgbClr val="4A76C6"/>
    <a:srgbClr val="305598"/>
    <a:srgbClr val="213B69"/>
    <a:srgbClr val="0B49CB"/>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87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BD391-A967-4D7F-BA92-A15EBE030BF9}" type="doc">
      <dgm:prSet loTypeId="urn:microsoft.com/office/officeart/2018/2/layout/IconVerticalSolidList" loCatId="icon" qsTypeId="urn:microsoft.com/office/officeart/2005/8/quickstyle/simple4" qsCatId="simple" csTypeId="urn:microsoft.com/office/officeart/2005/8/colors/accent1_5" csCatId="accent1" phldr="1"/>
      <dgm:spPr/>
      <dgm:t>
        <a:bodyPr/>
        <a:lstStyle/>
        <a:p>
          <a:endParaRPr lang="en-US"/>
        </a:p>
      </dgm:t>
    </dgm:pt>
    <dgm:pt modelId="{634084EF-8D36-446E-B6BB-360930D6163A}">
      <dgm:prSet/>
      <dgm:spPr/>
      <dgm:t>
        <a:bodyPr/>
        <a:lstStyle/>
        <a:p>
          <a:pPr>
            <a:lnSpc>
              <a:spcPct val="100000"/>
            </a:lnSpc>
          </a:pPr>
          <a:r>
            <a:rPr lang="en-US"/>
            <a:t>Executive Summary</a:t>
          </a:r>
        </a:p>
      </dgm:t>
    </dgm:pt>
    <dgm:pt modelId="{32384C98-4A0B-4786-B501-EAD89E1A4AD4}" type="parTrans" cxnId="{4BE7E280-CF07-46D2-A0F2-6AB6D2813D5F}">
      <dgm:prSet/>
      <dgm:spPr/>
      <dgm:t>
        <a:bodyPr/>
        <a:lstStyle/>
        <a:p>
          <a:endParaRPr lang="en-US"/>
        </a:p>
      </dgm:t>
    </dgm:pt>
    <dgm:pt modelId="{7C2B296C-5F89-44BF-AEC7-F714AC7DCD7D}" type="sibTrans" cxnId="{4BE7E280-CF07-46D2-A0F2-6AB6D2813D5F}">
      <dgm:prSet/>
      <dgm:spPr/>
      <dgm:t>
        <a:bodyPr/>
        <a:lstStyle/>
        <a:p>
          <a:endParaRPr lang="en-US"/>
        </a:p>
      </dgm:t>
    </dgm:pt>
    <dgm:pt modelId="{9B6137E3-0643-4B89-8C09-5A9CC05ADD90}">
      <dgm:prSet/>
      <dgm:spPr/>
      <dgm:t>
        <a:bodyPr/>
        <a:lstStyle/>
        <a:p>
          <a:pPr>
            <a:lnSpc>
              <a:spcPct val="100000"/>
            </a:lnSpc>
          </a:pPr>
          <a:r>
            <a:rPr lang="en-US" dirty="0"/>
            <a:t>Introduction</a:t>
          </a:r>
        </a:p>
      </dgm:t>
    </dgm:pt>
    <dgm:pt modelId="{4D144082-FAA8-4163-9404-2C11ECB0923C}" type="parTrans" cxnId="{9DA6C41E-7794-4139-8692-C9D09118C4B9}">
      <dgm:prSet/>
      <dgm:spPr/>
      <dgm:t>
        <a:bodyPr/>
        <a:lstStyle/>
        <a:p>
          <a:endParaRPr lang="en-US"/>
        </a:p>
      </dgm:t>
    </dgm:pt>
    <dgm:pt modelId="{C78A11CF-C321-42CF-A6FC-3A288E3A3F51}" type="sibTrans" cxnId="{9DA6C41E-7794-4139-8692-C9D09118C4B9}">
      <dgm:prSet/>
      <dgm:spPr/>
      <dgm:t>
        <a:bodyPr/>
        <a:lstStyle/>
        <a:p>
          <a:endParaRPr lang="en-US"/>
        </a:p>
      </dgm:t>
    </dgm:pt>
    <dgm:pt modelId="{AF6C81C8-8EDD-46C3-90D1-7DB1EFB13721}">
      <dgm:prSet/>
      <dgm:spPr/>
      <dgm:t>
        <a:bodyPr/>
        <a:lstStyle/>
        <a:p>
          <a:pPr>
            <a:lnSpc>
              <a:spcPct val="100000"/>
            </a:lnSpc>
          </a:pPr>
          <a:r>
            <a:rPr lang="en-US"/>
            <a:t>Methodology</a:t>
          </a:r>
        </a:p>
      </dgm:t>
    </dgm:pt>
    <dgm:pt modelId="{54E1CBA7-506B-4ACA-A463-8AA3A39976EF}" type="parTrans" cxnId="{2061B175-B017-4956-BF04-8CC8799C6DE5}">
      <dgm:prSet/>
      <dgm:spPr/>
      <dgm:t>
        <a:bodyPr/>
        <a:lstStyle/>
        <a:p>
          <a:endParaRPr lang="en-US"/>
        </a:p>
      </dgm:t>
    </dgm:pt>
    <dgm:pt modelId="{C4D65037-79F8-4791-9E89-87105519F96B}" type="sibTrans" cxnId="{2061B175-B017-4956-BF04-8CC8799C6DE5}">
      <dgm:prSet/>
      <dgm:spPr/>
      <dgm:t>
        <a:bodyPr/>
        <a:lstStyle/>
        <a:p>
          <a:endParaRPr lang="en-US"/>
        </a:p>
      </dgm:t>
    </dgm:pt>
    <dgm:pt modelId="{CB1743F9-6883-43E8-AAE4-2B7B51D6F43A}">
      <dgm:prSet/>
      <dgm:spPr/>
      <dgm:t>
        <a:bodyPr/>
        <a:lstStyle/>
        <a:p>
          <a:pPr>
            <a:lnSpc>
              <a:spcPct val="100000"/>
            </a:lnSpc>
          </a:pPr>
          <a:r>
            <a:rPr lang="en-US"/>
            <a:t>Results</a:t>
          </a:r>
        </a:p>
      </dgm:t>
    </dgm:pt>
    <dgm:pt modelId="{CC690296-DB93-4885-84B2-CE3BF3E6AD12}" type="parTrans" cxnId="{621508B4-D05D-4F90-A20A-A2231C44F27B}">
      <dgm:prSet/>
      <dgm:spPr/>
      <dgm:t>
        <a:bodyPr/>
        <a:lstStyle/>
        <a:p>
          <a:endParaRPr lang="en-US"/>
        </a:p>
      </dgm:t>
    </dgm:pt>
    <dgm:pt modelId="{0B8F1C51-9D17-4445-A5DC-60B175F0AD08}" type="sibTrans" cxnId="{621508B4-D05D-4F90-A20A-A2231C44F27B}">
      <dgm:prSet/>
      <dgm:spPr/>
      <dgm:t>
        <a:bodyPr/>
        <a:lstStyle/>
        <a:p>
          <a:endParaRPr lang="en-US"/>
        </a:p>
      </dgm:t>
    </dgm:pt>
    <dgm:pt modelId="{194EBFEF-9814-4776-A4D9-AB80FD692AA3}">
      <dgm:prSet/>
      <dgm:spPr/>
      <dgm:t>
        <a:bodyPr/>
        <a:lstStyle/>
        <a:p>
          <a:pPr>
            <a:lnSpc>
              <a:spcPct val="100000"/>
            </a:lnSpc>
          </a:pPr>
          <a:r>
            <a:rPr lang="en-US"/>
            <a:t>Conclusion</a:t>
          </a:r>
        </a:p>
      </dgm:t>
    </dgm:pt>
    <dgm:pt modelId="{3CB40C57-1023-4A45-ACE0-AC3BADF9B5DE}" type="parTrans" cxnId="{9FFEA7B9-FA8C-4AF7-A51D-56095533FDB0}">
      <dgm:prSet/>
      <dgm:spPr/>
      <dgm:t>
        <a:bodyPr/>
        <a:lstStyle/>
        <a:p>
          <a:endParaRPr lang="en-US"/>
        </a:p>
      </dgm:t>
    </dgm:pt>
    <dgm:pt modelId="{FBA9396E-22FC-43A2-B807-D3677CF73EA1}" type="sibTrans" cxnId="{9FFEA7B9-FA8C-4AF7-A51D-56095533FDB0}">
      <dgm:prSet/>
      <dgm:spPr/>
      <dgm:t>
        <a:bodyPr/>
        <a:lstStyle/>
        <a:p>
          <a:endParaRPr lang="en-US"/>
        </a:p>
      </dgm:t>
    </dgm:pt>
    <dgm:pt modelId="{21DA7FB1-9984-4488-9E25-259B04A11707}">
      <dgm:prSet/>
      <dgm:spPr/>
      <dgm:t>
        <a:bodyPr/>
        <a:lstStyle/>
        <a:p>
          <a:pPr>
            <a:lnSpc>
              <a:spcPct val="100000"/>
            </a:lnSpc>
          </a:pPr>
          <a:r>
            <a:rPr lang="en-US"/>
            <a:t>Appendix</a:t>
          </a:r>
        </a:p>
      </dgm:t>
    </dgm:pt>
    <dgm:pt modelId="{614E2E05-6B3E-42D4-AF28-C2D6548CF43B}" type="parTrans" cxnId="{84D524FF-E40F-4F83-A30A-833A1C851E16}">
      <dgm:prSet/>
      <dgm:spPr/>
      <dgm:t>
        <a:bodyPr/>
        <a:lstStyle/>
        <a:p>
          <a:endParaRPr lang="en-US"/>
        </a:p>
      </dgm:t>
    </dgm:pt>
    <dgm:pt modelId="{22037458-725F-4348-9AE3-C24B610CF121}" type="sibTrans" cxnId="{84D524FF-E40F-4F83-A30A-833A1C851E16}">
      <dgm:prSet/>
      <dgm:spPr/>
      <dgm:t>
        <a:bodyPr/>
        <a:lstStyle/>
        <a:p>
          <a:endParaRPr lang="en-US"/>
        </a:p>
      </dgm:t>
    </dgm:pt>
    <dgm:pt modelId="{606D1BEE-714F-4A80-B9AE-6C7789F2CA91}" type="pres">
      <dgm:prSet presAssocID="{2BFBD391-A967-4D7F-BA92-A15EBE030BF9}" presName="root" presStyleCnt="0">
        <dgm:presLayoutVars>
          <dgm:dir/>
          <dgm:resizeHandles val="exact"/>
        </dgm:presLayoutVars>
      </dgm:prSet>
      <dgm:spPr/>
    </dgm:pt>
    <dgm:pt modelId="{C3AFC3EC-0A57-4E66-A6D3-BE6807C0CBB2}" type="pres">
      <dgm:prSet presAssocID="{634084EF-8D36-446E-B6BB-360930D6163A}" presName="compNode" presStyleCnt="0"/>
      <dgm:spPr/>
    </dgm:pt>
    <dgm:pt modelId="{6E4F07DF-DF08-4535-956F-65718CD91467}" type="pres">
      <dgm:prSet presAssocID="{634084EF-8D36-446E-B6BB-360930D6163A}" presName="bgRect" presStyleLbl="bgShp" presStyleIdx="0" presStyleCnt="6">
        <dgm:style>
          <a:lnRef idx="2">
            <a:schemeClr val="accent1"/>
          </a:lnRef>
          <a:fillRef idx="1">
            <a:schemeClr val="lt1"/>
          </a:fillRef>
          <a:effectRef idx="0">
            <a:schemeClr val="accent1"/>
          </a:effectRef>
          <a:fontRef idx="minor">
            <a:schemeClr val="dk1"/>
          </a:fontRef>
        </dgm:style>
      </dgm:prSet>
      <dgm:spPr/>
    </dgm:pt>
    <dgm:pt modelId="{BCBA5E15-3167-425E-AC4C-50552F48E1E8}" type="pres">
      <dgm:prSet presAssocID="{634084EF-8D36-446E-B6BB-360930D6163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nnections with solid fill"/>
        </a:ext>
      </dgm:extLst>
    </dgm:pt>
    <dgm:pt modelId="{1F211F86-FF81-4658-BA85-71A92ED22C9E}" type="pres">
      <dgm:prSet presAssocID="{634084EF-8D36-446E-B6BB-360930D6163A}" presName="spaceRect" presStyleCnt="0"/>
      <dgm:spPr/>
    </dgm:pt>
    <dgm:pt modelId="{098A71CB-4390-4EEE-9635-6F8CD5E6CAFF}" type="pres">
      <dgm:prSet presAssocID="{634084EF-8D36-446E-B6BB-360930D6163A}" presName="parTx" presStyleLbl="revTx" presStyleIdx="0" presStyleCnt="6">
        <dgm:presLayoutVars>
          <dgm:chMax val="0"/>
          <dgm:chPref val="0"/>
        </dgm:presLayoutVars>
      </dgm:prSet>
      <dgm:spPr/>
    </dgm:pt>
    <dgm:pt modelId="{F80A105C-F732-43A7-B5DC-6F69C5B5A16B}" type="pres">
      <dgm:prSet presAssocID="{7C2B296C-5F89-44BF-AEC7-F714AC7DCD7D}" presName="sibTrans" presStyleCnt="0"/>
      <dgm:spPr/>
    </dgm:pt>
    <dgm:pt modelId="{84B4DCCA-3697-45CB-98C6-F7AF05E13B73}" type="pres">
      <dgm:prSet presAssocID="{9B6137E3-0643-4B89-8C09-5A9CC05ADD90}" presName="compNode" presStyleCnt="0"/>
      <dgm:spPr/>
    </dgm:pt>
    <dgm:pt modelId="{D61998E3-5F2E-49E2-BA37-EBDB6FA50B2D}" type="pres">
      <dgm:prSet presAssocID="{9B6137E3-0643-4B89-8C09-5A9CC05ADD90}" presName="bgRect" presStyleLbl="bgShp" presStyleIdx="1" presStyleCnt="6">
        <dgm:style>
          <a:lnRef idx="2">
            <a:schemeClr val="accent1"/>
          </a:lnRef>
          <a:fillRef idx="1">
            <a:schemeClr val="lt1"/>
          </a:fillRef>
          <a:effectRef idx="0">
            <a:schemeClr val="accent1"/>
          </a:effectRef>
          <a:fontRef idx="minor">
            <a:schemeClr val="dk1"/>
          </a:fontRef>
        </dgm:style>
      </dgm:prSet>
      <dgm:spPr/>
    </dgm:pt>
    <dgm:pt modelId="{D5AD5B55-CC4E-4406-A148-244E28F6A8F9}" type="pres">
      <dgm:prSet presAssocID="{9B6137E3-0643-4B89-8C09-5A9CC05ADD9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815CF930-9B3C-4F44-9A0A-338CBADA3575}" type="pres">
      <dgm:prSet presAssocID="{9B6137E3-0643-4B89-8C09-5A9CC05ADD90}" presName="spaceRect" presStyleCnt="0"/>
      <dgm:spPr/>
    </dgm:pt>
    <dgm:pt modelId="{2F12CC8E-C1F9-43D0-BFC5-7199C77CA12D}" type="pres">
      <dgm:prSet presAssocID="{9B6137E3-0643-4B89-8C09-5A9CC05ADD90}" presName="parTx" presStyleLbl="revTx" presStyleIdx="1" presStyleCnt="6">
        <dgm:presLayoutVars>
          <dgm:chMax val="0"/>
          <dgm:chPref val="0"/>
        </dgm:presLayoutVars>
      </dgm:prSet>
      <dgm:spPr/>
    </dgm:pt>
    <dgm:pt modelId="{C55351F0-11D2-413B-A89A-32AC1B2EEB19}" type="pres">
      <dgm:prSet presAssocID="{C78A11CF-C321-42CF-A6FC-3A288E3A3F51}" presName="sibTrans" presStyleCnt="0"/>
      <dgm:spPr/>
    </dgm:pt>
    <dgm:pt modelId="{B5AC5656-81D6-4BD1-9D4F-B47A90D2F4A1}" type="pres">
      <dgm:prSet presAssocID="{AF6C81C8-8EDD-46C3-90D1-7DB1EFB13721}" presName="compNode" presStyleCnt="0"/>
      <dgm:spPr/>
    </dgm:pt>
    <dgm:pt modelId="{C099BAFD-1BEA-4E2F-89B1-608677CC22FE}" type="pres">
      <dgm:prSet presAssocID="{AF6C81C8-8EDD-46C3-90D1-7DB1EFB13721}" presName="bgRect" presStyleLbl="bgShp" presStyleIdx="2" presStyleCnt="6">
        <dgm:style>
          <a:lnRef idx="2">
            <a:schemeClr val="accent1"/>
          </a:lnRef>
          <a:fillRef idx="1">
            <a:schemeClr val="lt1"/>
          </a:fillRef>
          <a:effectRef idx="0">
            <a:schemeClr val="accent1"/>
          </a:effectRef>
          <a:fontRef idx="minor">
            <a:schemeClr val="dk1"/>
          </a:fontRef>
        </dgm:style>
      </dgm:prSet>
      <dgm:spPr/>
    </dgm:pt>
    <dgm:pt modelId="{0B1D61AF-FA91-42D4-BF7C-E703314F3F70}" type="pres">
      <dgm:prSet presAssocID="{AF6C81C8-8EDD-46C3-90D1-7DB1EFB1372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26632ACC-0379-40A6-88B5-518C4E69E198}" type="pres">
      <dgm:prSet presAssocID="{AF6C81C8-8EDD-46C3-90D1-7DB1EFB13721}" presName="spaceRect" presStyleCnt="0"/>
      <dgm:spPr/>
    </dgm:pt>
    <dgm:pt modelId="{8EC8F1FA-0D8C-4033-881C-C98E1090CC6F}" type="pres">
      <dgm:prSet presAssocID="{AF6C81C8-8EDD-46C3-90D1-7DB1EFB13721}" presName="parTx" presStyleLbl="revTx" presStyleIdx="2" presStyleCnt="6">
        <dgm:presLayoutVars>
          <dgm:chMax val="0"/>
          <dgm:chPref val="0"/>
        </dgm:presLayoutVars>
      </dgm:prSet>
      <dgm:spPr/>
    </dgm:pt>
    <dgm:pt modelId="{C642BFD6-D89F-4A26-854A-1FF9017ED8BB}" type="pres">
      <dgm:prSet presAssocID="{C4D65037-79F8-4791-9E89-87105519F96B}" presName="sibTrans" presStyleCnt="0"/>
      <dgm:spPr/>
    </dgm:pt>
    <dgm:pt modelId="{F4A8AEEA-EB82-408B-B252-2764D1117191}" type="pres">
      <dgm:prSet presAssocID="{CB1743F9-6883-43E8-AAE4-2B7B51D6F43A}" presName="compNode" presStyleCnt="0"/>
      <dgm:spPr/>
    </dgm:pt>
    <dgm:pt modelId="{8E24E6A0-25D5-49D2-89EF-E896FD92B2CD}" type="pres">
      <dgm:prSet presAssocID="{CB1743F9-6883-43E8-AAE4-2B7B51D6F43A}" presName="bgRect" presStyleLbl="bgShp" presStyleIdx="3" presStyleCnt="6">
        <dgm:style>
          <a:lnRef idx="2">
            <a:schemeClr val="accent1"/>
          </a:lnRef>
          <a:fillRef idx="1">
            <a:schemeClr val="lt1"/>
          </a:fillRef>
          <a:effectRef idx="0">
            <a:schemeClr val="accent1"/>
          </a:effectRef>
          <a:fontRef idx="minor">
            <a:schemeClr val="dk1"/>
          </a:fontRef>
        </dgm:style>
      </dgm:prSet>
      <dgm:spPr/>
    </dgm:pt>
    <dgm:pt modelId="{4C57F5F4-EAA9-46E7-A885-D39558B536CF}" type="pres">
      <dgm:prSet presAssocID="{CB1743F9-6883-43E8-AAE4-2B7B51D6F43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C482A8FB-55D0-4D0D-BEAF-B9ADB496BE00}" type="pres">
      <dgm:prSet presAssocID="{CB1743F9-6883-43E8-AAE4-2B7B51D6F43A}" presName="spaceRect" presStyleCnt="0"/>
      <dgm:spPr/>
    </dgm:pt>
    <dgm:pt modelId="{FE3E1D58-C4CD-4ADD-9A26-2D7BB9789866}" type="pres">
      <dgm:prSet presAssocID="{CB1743F9-6883-43E8-AAE4-2B7B51D6F43A}" presName="parTx" presStyleLbl="revTx" presStyleIdx="3" presStyleCnt="6">
        <dgm:presLayoutVars>
          <dgm:chMax val="0"/>
          <dgm:chPref val="0"/>
        </dgm:presLayoutVars>
      </dgm:prSet>
      <dgm:spPr/>
    </dgm:pt>
    <dgm:pt modelId="{F102D6E2-8C81-4C86-8108-8D3C1F216325}" type="pres">
      <dgm:prSet presAssocID="{0B8F1C51-9D17-4445-A5DC-60B175F0AD08}" presName="sibTrans" presStyleCnt="0"/>
      <dgm:spPr/>
    </dgm:pt>
    <dgm:pt modelId="{7DDD4D17-CEC2-4BCA-AE7F-45CD61CD53A5}" type="pres">
      <dgm:prSet presAssocID="{194EBFEF-9814-4776-A4D9-AB80FD692AA3}" presName="compNode" presStyleCnt="0"/>
      <dgm:spPr/>
    </dgm:pt>
    <dgm:pt modelId="{2434A01C-6276-4B5A-9128-5FE1AC90FF05}" type="pres">
      <dgm:prSet presAssocID="{194EBFEF-9814-4776-A4D9-AB80FD692AA3}" presName="bgRect" presStyleLbl="bgShp" presStyleIdx="4" presStyleCnt="6">
        <dgm:style>
          <a:lnRef idx="2">
            <a:schemeClr val="accent1"/>
          </a:lnRef>
          <a:fillRef idx="1">
            <a:schemeClr val="lt1"/>
          </a:fillRef>
          <a:effectRef idx="0">
            <a:schemeClr val="accent1"/>
          </a:effectRef>
          <a:fontRef idx="minor">
            <a:schemeClr val="dk1"/>
          </a:fontRef>
        </dgm:style>
      </dgm:prSet>
      <dgm:spPr/>
    </dgm:pt>
    <dgm:pt modelId="{E7A26D63-0CC7-4031-86F8-EF1C6BFEB655}" type="pres">
      <dgm:prSet presAssocID="{194EBFEF-9814-4776-A4D9-AB80FD692AA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B41802F1-AA67-4348-B7E2-0C04D04705B4}" type="pres">
      <dgm:prSet presAssocID="{194EBFEF-9814-4776-A4D9-AB80FD692AA3}" presName="spaceRect" presStyleCnt="0"/>
      <dgm:spPr/>
    </dgm:pt>
    <dgm:pt modelId="{DFD7A337-7566-4D76-9728-2CF17A376327}" type="pres">
      <dgm:prSet presAssocID="{194EBFEF-9814-4776-A4D9-AB80FD692AA3}" presName="parTx" presStyleLbl="revTx" presStyleIdx="4" presStyleCnt="6">
        <dgm:presLayoutVars>
          <dgm:chMax val="0"/>
          <dgm:chPref val="0"/>
        </dgm:presLayoutVars>
      </dgm:prSet>
      <dgm:spPr/>
    </dgm:pt>
    <dgm:pt modelId="{FA19EDC6-9685-41E3-945D-55E58967A46D}" type="pres">
      <dgm:prSet presAssocID="{FBA9396E-22FC-43A2-B807-D3677CF73EA1}" presName="sibTrans" presStyleCnt="0"/>
      <dgm:spPr/>
    </dgm:pt>
    <dgm:pt modelId="{69E7ABF5-B5C9-48EF-A4C4-E72193554D4A}" type="pres">
      <dgm:prSet presAssocID="{21DA7FB1-9984-4488-9E25-259B04A11707}" presName="compNode" presStyleCnt="0"/>
      <dgm:spPr/>
    </dgm:pt>
    <dgm:pt modelId="{0325320A-531F-4B38-B5FB-B5C0D30AB1B4}" type="pres">
      <dgm:prSet presAssocID="{21DA7FB1-9984-4488-9E25-259B04A11707}" presName="bgRect" presStyleLbl="bgShp" presStyleIdx="5" presStyleCnt="6">
        <dgm:style>
          <a:lnRef idx="2">
            <a:schemeClr val="accent2"/>
          </a:lnRef>
          <a:fillRef idx="1">
            <a:schemeClr val="lt1"/>
          </a:fillRef>
          <a:effectRef idx="0">
            <a:schemeClr val="accent2"/>
          </a:effectRef>
          <a:fontRef idx="minor">
            <a:schemeClr val="dk1"/>
          </a:fontRef>
        </dgm:style>
      </dgm:prSet>
      <dgm:spPr/>
    </dgm:pt>
    <dgm:pt modelId="{CFA318E5-DA47-4DEE-A26A-FDDA3EE5BFF3}" type="pres">
      <dgm:prSet presAssocID="{21DA7FB1-9984-4488-9E25-259B04A1170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ooks"/>
        </a:ext>
      </dgm:extLst>
    </dgm:pt>
    <dgm:pt modelId="{AAF68D16-5C5D-4C7A-854C-1600369EE094}" type="pres">
      <dgm:prSet presAssocID="{21DA7FB1-9984-4488-9E25-259B04A11707}" presName="spaceRect" presStyleCnt="0"/>
      <dgm:spPr/>
    </dgm:pt>
    <dgm:pt modelId="{230F2288-4F4E-47C3-A9F6-FDE960E53AD9}" type="pres">
      <dgm:prSet presAssocID="{21DA7FB1-9984-4488-9E25-259B04A11707}" presName="parTx" presStyleLbl="revTx" presStyleIdx="5" presStyleCnt="6">
        <dgm:presLayoutVars>
          <dgm:chMax val="0"/>
          <dgm:chPref val="0"/>
        </dgm:presLayoutVars>
      </dgm:prSet>
      <dgm:spPr/>
    </dgm:pt>
  </dgm:ptLst>
  <dgm:cxnLst>
    <dgm:cxn modelId="{9DA6C41E-7794-4139-8692-C9D09118C4B9}" srcId="{2BFBD391-A967-4D7F-BA92-A15EBE030BF9}" destId="{9B6137E3-0643-4B89-8C09-5A9CC05ADD90}" srcOrd="1" destOrd="0" parTransId="{4D144082-FAA8-4163-9404-2C11ECB0923C}" sibTransId="{C78A11CF-C321-42CF-A6FC-3A288E3A3F51}"/>
    <dgm:cxn modelId="{62C73822-3EC2-4AF5-9297-0818F265C963}" type="presOf" srcId="{2BFBD391-A967-4D7F-BA92-A15EBE030BF9}" destId="{606D1BEE-714F-4A80-B9AE-6C7789F2CA91}" srcOrd="0" destOrd="0" presId="urn:microsoft.com/office/officeart/2018/2/layout/IconVerticalSolidList"/>
    <dgm:cxn modelId="{D720BD2B-58B7-4977-A339-9B8381F201CC}" type="presOf" srcId="{194EBFEF-9814-4776-A4D9-AB80FD692AA3}" destId="{DFD7A337-7566-4D76-9728-2CF17A376327}" srcOrd="0" destOrd="0" presId="urn:microsoft.com/office/officeart/2018/2/layout/IconVerticalSolidList"/>
    <dgm:cxn modelId="{2061B175-B017-4956-BF04-8CC8799C6DE5}" srcId="{2BFBD391-A967-4D7F-BA92-A15EBE030BF9}" destId="{AF6C81C8-8EDD-46C3-90D1-7DB1EFB13721}" srcOrd="2" destOrd="0" parTransId="{54E1CBA7-506B-4ACA-A463-8AA3A39976EF}" sibTransId="{C4D65037-79F8-4791-9E89-87105519F96B}"/>
    <dgm:cxn modelId="{3165637E-F538-4757-9749-1CB0E31D2218}" type="presOf" srcId="{21DA7FB1-9984-4488-9E25-259B04A11707}" destId="{230F2288-4F4E-47C3-A9F6-FDE960E53AD9}" srcOrd="0" destOrd="0" presId="urn:microsoft.com/office/officeart/2018/2/layout/IconVerticalSolidList"/>
    <dgm:cxn modelId="{4BE7E280-CF07-46D2-A0F2-6AB6D2813D5F}" srcId="{2BFBD391-A967-4D7F-BA92-A15EBE030BF9}" destId="{634084EF-8D36-446E-B6BB-360930D6163A}" srcOrd="0" destOrd="0" parTransId="{32384C98-4A0B-4786-B501-EAD89E1A4AD4}" sibTransId="{7C2B296C-5F89-44BF-AEC7-F714AC7DCD7D}"/>
    <dgm:cxn modelId="{0A239F81-056B-4BAA-A33C-58C873638F9F}" type="presOf" srcId="{9B6137E3-0643-4B89-8C09-5A9CC05ADD90}" destId="{2F12CC8E-C1F9-43D0-BFC5-7199C77CA12D}" srcOrd="0" destOrd="0" presId="urn:microsoft.com/office/officeart/2018/2/layout/IconVerticalSolidList"/>
    <dgm:cxn modelId="{3124AA94-B9BC-402E-A81E-B9003210B3D5}" type="presOf" srcId="{CB1743F9-6883-43E8-AAE4-2B7B51D6F43A}" destId="{FE3E1D58-C4CD-4ADD-9A26-2D7BB9789866}" srcOrd="0" destOrd="0" presId="urn:microsoft.com/office/officeart/2018/2/layout/IconVerticalSolidList"/>
    <dgm:cxn modelId="{486EFEAC-802C-481B-99CE-645C4A338636}" type="presOf" srcId="{634084EF-8D36-446E-B6BB-360930D6163A}" destId="{098A71CB-4390-4EEE-9635-6F8CD5E6CAFF}" srcOrd="0" destOrd="0" presId="urn:microsoft.com/office/officeart/2018/2/layout/IconVerticalSolidList"/>
    <dgm:cxn modelId="{621508B4-D05D-4F90-A20A-A2231C44F27B}" srcId="{2BFBD391-A967-4D7F-BA92-A15EBE030BF9}" destId="{CB1743F9-6883-43E8-AAE4-2B7B51D6F43A}" srcOrd="3" destOrd="0" parTransId="{CC690296-DB93-4885-84B2-CE3BF3E6AD12}" sibTransId="{0B8F1C51-9D17-4445-A5DC-60B175F0AD08}"/>
    <dgm:cxn modelId="{9FFEA7B9-FA8C-4AF7-A51D-56095533FDB0}" srcId="{2BFBD391-A967-4D7F-BA92-A15EBE030BF9}" destId="{194EBFEF-9814-4776-A4D9-AB80FD692AA3}" srcOrd="4" destOrd="0" parTransId="{3CB40C57-1023-4A45-ACE0-AC3BADF9B5DE}" sibTransId="{FBA9396E-22FC-43A2-B807-D3677CF73EA1}"/>
    <dgm:cxn modelId="{DFE605DA-79C5-4D4D-B08D-772FCF910E0F}" type="presOf" srcId="{AF6C81C8-8EDD-46C3-90D1-7DB1EFB13721}" destId="{8EC8F1FA-0D8C-4033-881C-C98E1090CC6F}" srcOrd="0" destOrd="0" presId="urn:microsoft.com/office/officeart/2018/2/layout/IconVerticalSolidList"/>
    <dgm:cxn modelId="{84D524FF-E40F-4F83-A30A-833A1C851E16}" srcId="{2BFBD391-A967-4D7F-BA92-A15EBE030BF9}" destId="{21DA7FB1-9984-4488-9E25-259B04A11707}" srcOrd="5" destOrd="0" parTransId="{614E2E05-6B3E-42D4-AF28-C2D6548CF43B}" sibTransId="{22037458-725F-4348-9AE3-C24B610CF121}"/>
    <dgm:cxn modelId="{14007C95-8D67-4EBC-80A3-029458091074}" type="presParOf" srcId="{606D1BEE-714F-4A80-B9AE-6C7789F2CA91}" destId="{C3AFC3EC-0A57-4E66-A6D3-BE6807C0CBB2}" srcOrd="0" destOrd="0" presId="urn:microsoft.com/office/officeart/2018/2/layout/IconVerticalSolidList"/>
    <dgm:cxn modelId="{6673A1B8-0B06-4660-84CF-500817DA000D}" type="presParOf" srcId="{C3AFC3EC-0A57-4E66-A6D3-BE6807C0CBB2}" destId="{6E4F07DF-DF08-4535-956F-65718CD91467}" srcOrd="0" destOrd="0" presId="urn:microsoft.com/office/officeart/2018/2/layout/IconVerticalSolidList"/>
    <dgm:cxn modelId="{B459CEC4-E33D-4B90-B0B7-4D12F6DC60CC}" type="presParOf" srcId="{C3AFC3EC-0A57-4E66-A6D3-BE6807C0CBB2}" destId="{BCBA5E15-3167-425E-AC4C-50552F48E1E8}" srcOrd="1" destOrd="0" presId="urn:microsoft.com/office/officeart/2018/2/layout/IconVerticalSolidList"/>
    <dgm:cxn modelId="{57DF2E90-C34C-4230-847C-37ECD93EADF8}" type="presParOf" srcId="{C3AFC3EC-0A57-4E66-A6D3-BE6807C0CBB2}" destId="{1F211F86-FF81-4658-BA85-71A92ED22C9E}" srcOrd="2" destOrd="0" presId="urn:microsoft.com/office/officeart/2018/2/layout/IconVerticalSolidList"/>
    <dgm:cxn modelId="{8B9A30CF-3147-4555-9221-FD8140EFCA93}" type="presParOf" srcId="{C3AFC3EC-0A57-4E66-A6D3-BE6807C0CBB2}" destId="{098A71CB-4390-4EEE-9635-6F8CD5E6CAFF}" srcOrd="3" destOrd="0" presId="urn:microsoft.com/office/officeart/2018/2/layout/IconVerticalSolidList"/>
    <dgm:cxn modelId="{CA935B22-A682-4B2A-A985-4439DC3C17C0}" type="presParOf" srcId="{606D1BEE-714F-4A80-B9AE-6C7789F2CA91}" destId="{F80A105C-F732-43A7-B5DC-6F69C5B5A16B}" srcOrd="1" destOrd="0" presId="urn:microsoft.com/office/officeart/2018/2/layout/IconVerticalSolidList"/>
    <dgm:cxn modelId="{C62C5BE4-FFED-4A6C-BD4B-434978E677F8}" type="presParOf" srcId="{606D1BEE-714F-4A80-B9AE-6C7789F2CA91}" destId="{84B4DCCA-3697-45CB-98C6-F7AF05E13B73}" srcOrd="2" destOrd="0" presId="urn:microsoft.com/office/officeart/2018/2/layout/IconVerticalSolidList"/>
    <dgm:cxn modelId="{BD4F43C8-B3E3-42E6-AAFE-B3660EA7DBF1}" type="presParOf" srcId="{84B4DCCA-3697-45CB-98C6-F7AF05E13B73}" destId="{D61998E3-5F2E-49E2-BA37-EBDB6FA50B2D}" srcOrd="0" destOrd="0" presId="urn:microsoft.com/office/officeart/2018/2/layout/IconVerticalSolidList"/>
    <dgm:cxn modelId="{8B19218A-CEA3-4B5C-BBD4-C55662BF0884}" type="presParOf" srcId="{84B4DCCA-3697-45CB-98C6-F7AF05E13B73}" destId="{D5AD5B55-CC4E-4406-A148-244E28F6A8F9}" srcOrd="1" destOrd="0" presId="urn:microsoft.com/office/officeart/2018/2/layout/IconVerticalSolidList"/>
    <dgm:cxn modelId="{4277C203-8050-40C6-BD16-E92C6E0556D4}" type="presParOf" srcId="{84B4DCCA-3697-45CB-98C6-F7AF05E13B73}" destId="{815CF930-9B3C-4F44-9A0A-338CBADA3575}" srcOrd="2" destOrd="0" presId="urn:microsoft.com/office/officeart/2018/2/layout/IconVerticalSolidList"/>
    <dgm:cxn modelId="{D8318688-C3E1-4320-83F5-9F56393F646C}" type="presParOf" srcId="{84B4DCCA-3697-45CB-98C6-F7AF05E13B73}" destId="{2F12CC8E-C1F9-43D0-BFC5-7199C77CA12D}" srcOrd="3" destOrd="0" presId="urn:microsoft.com/office/officeart/2018/2/layout/IconVerticalSolidList"/>
    <dgm:cxn modelId="{1C966370-52F4-40F7-9EBE-7114B4BB5305}" type="presParOf" srcId="{606D1BEE-714F-4A80-B9AE-6C7789F2CA91}" destId="{C55351F0-11D2-413B-A89A-32AC1B2EEB19}" srcOrd="3" destOrd="0" presId="urn:microsoft.com/office/officeart/2018/2/layout/IconVerticalSolidList"/>
    <dgm:cxn modelId="{6904BB04-7F46-483E-9036-AC8F581C7D32}" type="presParOf" srcId="{606D1BEE-714F-4A80-B9AE-6C7789F2CA91}" destId="{B5AC5656-81D6-4BD1-9D4F-B47A90D2F4A1}" srcOrd="4" destOrd="0" presId="urn:microsoft.com/office/officeart/2018/2/layout/IconVerticalSolidList"/>
    <dgm:cxn modelId="{A2F6B1B0-8CB4-4F4C-A2C8-207AE9F3EDD6}" type="presParOf" srcId="{B5AC5656-81D6-4BD1-9D4F-B47A90D2F4A1}" destId="{C099BAFD-1BEA-4E2F-89B1-608677CC22FE}" srcOrd="0" destOrd="0" presId="urn:microsoft.com/office/officeart/2018/2/layout/IconVerticalSolidList"/>
    <dgm:cxn modelId="{582CAE89-633F-4AF3-B9C1-B32D66E8F197}" type="presParOf" srcId="{B5AC5656-81D6-4BD1-9D4F-B47A90D2F4A1}" destId="{0B1D61AF-FA91-42D4-BF7C-E703314F3F70}" srcOrd="1" destOrd="0" presId="urn:microsoft.com/office/officeart/2018/2/layout/IconVerticalSolidList"/>
    <dgm:cxn modelId="{68463884-FE1A-4F3F-B9C5-25D620260AD8}" type="presParOf" srcId="{B5AC5656-81D6-4BD1-9D4F-B47A90D2F4A1}" destId="{26632ACC-0379-40A6-88B5-518C4E69E198}" srcOrd="2" destOrd="0" presId="urn:microsoft.com/office/officeart/2018/2/layout/IconVerticalSolidList"/>
    <dgm:cxn modelId="{6B2FC3DA-4599-4B8E-933B-94517921AD22}" type="presParOf" srcId="{B5AC5656-81D6-4BD1-9D4F-B47A90D2F4A1}" destId="{8EC8F1FA-0D8C-4033-881C-C98E1090CC6F}" srcOrd="3" destOrd="0" presId="urn:microsoft.com/office/officeart/2018/2/layout/IconVerticalSolidList"/>
    <dgm:cxn modelId="{DF82F75B-7974-43F2-9339-AA88B43DBBC5}" type="presParOf" srcId="{606D1BEE-714F-4A80-B9AE-6C7789F2CA91}" destId="{C642BFD6-D89F-4A26-854A-1FF9017ED8BB}" srcOrd="5" destOrd="0" presId="urn:microsoft.com/office/officeart/2018/2/layout/IconVerticalSolidList"/>
    <dgm:cxn modelId="{6AE248DB-3BF7-4D77-8752-404C653E41CA}" type="presParOf" srcId="{606D1BEE-714F-4A80-B9AE-6C7789F2CA91}" destId="{F4A8AEEA-EB82-408B-B252-2764D1117191}" srcOrd="6" destOrd="0" presId="urn:microsoft.com/office/officeart/2018/2/layout/IconVerticalSolidList"/>
    <dgm:cxn modelId="{E6F45AF5-AA85-47B7-A520-6A1E872040AD}" type="presParOf" srcId="{F4A8AEEA-EB82-408B-B252-2764D1117191}" destId="{8E24E6A0-25D5-49D2-89EF-E896FD92B2CD}" srcOrd="0" destOrd="0" presId="urn:microsoft.com/office/officeart/2018/2/layout/IconVerticalSolidList"/>
    <dgm:cxn modelId="{30F162D8-4FBE-47DD-9C00-B0D5FA2CB6DB}" type="presParOf" srcId="{F4A8AEEA-EB82-408B-B252-2764D1117191}" destId="{4C57F5F4-EAA9-46E7-A885-D39558B536CF}" srcOrd="1" destOrd="0" presId="urn:microsoft.com/office/officeart/2018/2/layout/IconVerticalSolidList"/>
    <dgm:cxn modelId="{A1CEAE86-18A6-4026-842A-FED80EE6231D}" type="presParOf" srcId="{F4A8AEEA-EB82-408B-B252-2764D1117191}" destId="{C482A8FB-55D0-4D0D-BEAF-B9ADB496BE00}" srcOrd="2" destOrd="0" presId="urn:microsoft.com/office/officeart/2018/2/layout/IconVerticalSolidList"/>
    <dgm:cxn modelId="{0FD3C15C-CEFD-4CD1-B5DF-CD1FD6D6DB5D}" type="presParOf" srcId="{F4A8AEEA-EB82-408B-B252-2764D1117191}" destId="{FE3E1D58-C4CD-4ADD-9A26-2D7BB9789866}" srcOrd="3" destOrd="0" presId="urn:microsoft.com/office/officeart/2018/2/layout/IconVerticalSolidList"/>
    <dgm:cxn modelId="{B8D59635-96DE-4122-81B3-685E55F2953D}" type="presParOf" srcId="{606D1BEE-714F-4A80-B9AE-6C7789F2CA91}" destId="{F102D6E2-8C81-4C86-8108-8D3C1F216325}" srcOrd="7" destOrd="0" presId="urn:microsoft.com/office/officeart/2018/2/layout/IconVerticalSolidList"/>
    <dgm:cxn modelId="{FC6AB5B1-66AB-4DD7-A2A7-21AB4554DCE3}" type="presParOf" srcId="{606D1BEE-714F-4A80-B9AE-6C7789F2CA91}" destId="{7DDD4D17-CEC2-4BCA-AE7F-45CD61CD53A5}" srcOrd="8" destOrd="0" presId="urn:microsoft.com/office/officeart/2018/2/layout/IconVerticalSolidList"/>
    <dgm:cxn modelId="{2D63EFA7-8E05-4425-8845-46907BC57D14}" type="presParOf" srcId="{7DDD4D17-CEC2-4BCA-AE7F-45CD61CD53A5}" destId="{2434A01C-6276-4B5A-9128-5FE1AC90FF05}" srcOrd="0" destOrd="0" presId="urn:microsoft.com/office/officeart/2018/2/layout/IconVerticalSolidList"/>
    <dgm:cxn modelId="{450C5769-52A1-4AD3-9303-91395CEF1FA1}" type="presParOf" srcId="{7DDD4D17-CEC2-4BCA-AE7F-45CD61CD53A5}" destId="{E7A26D63-0CC7-4031-86F8-EF1C6BFEB655}" srcOrd="1" destOrd="0" presId="urn:microsoft.com/office/officeart/2018/2/layout/IconVerticalSolidList"/>
    <dgm:cxn modelId="{ADF39B9D-E5BB-4758-BE03-7C70D2F05B74}" type="presParOf" srcId="{7DDD4D17-CEC2-4BCA-AE7F-45CD61CD53A5}" destId="{B41802F1-AA67-4348-B7E2-0C04D04705B4}" srcOrd="2" destOrd="0" presId="urn:microsoft.com/office/officeart/2018/2/layout/IconVerticalSolidList"/>
    <dgm:cxn modelId="{ACA5837C-F6AB-4900-B772-087CE5AFBAAD}" type="presParOf" srcId="{7DDD4D17-CEC2-4BCA-AE7F-45CD61CD53A5}" destId="{DFD7A337-7566-4D76-9728-2CF17A376327}" srcOrd="3" destOrd="0" presId="urn:microsoft.com/office/officeart/2018/2/layout/IconVerticalSolidList"/>
    <dgm:cxn modelId="{D7654EF8-3168-4782-A713-5CE09135E69E}" type="presParOf" srcId="{606D1BEE-714F-4A80-B9AE-6C7789F2CA91}" destId="{FA19EDC6-9685-41E3-945D-55E58967A46D}" srcOrd="9" destOrd="0" presId="urn:microsoft.com/office/officeart/2018/2/layout/IconVerticalSolidList"/>
    <dgm:cxn modelId="{B2296A2B-78FA-4FAF-91DF-FA4D61E04AF5}" type="presParOf" srcId="{606D1BEE-714F-4A80-B9AE-6C7789F2CA91}" destId="{69E7ABF5-B5C9-48EF-A4C4-E72193554D4A}" srcOrd="10" destOrd="0" presId="urn:microsoft.com/office/officeart/2018/2/layout/IconVerticalSolidList"/>
    <dgm:cxn modelId="{EF0CBB64-0176-4D84-8477-61940010F101}" type="presParOf" srcId="{69E7ABF5-B5C9-48EF-A4C4-E72193554D4A}" destId="{0325320A-531F-4B38-B5FB-B5C0D30AB1B4}" srcOrd="0" destOrd="0" presId="urn:microsoft.com/office/officeart/2018/2/layout/IconVerticalSolidList"/>
    <dgm:cxn modelId="{992C0D9F-27CA-4F2C-9AB0-F478DDA2A20B}" type="presParOf" srcId="{69E7ABF5-B5C9-48EF-A4C4-E72193554D4A}" destId="{CFA318E5-DA47-4DEE-A26A-FDDA3EE5BFF3}" srcOrd="1" destOrd="0" presId="urn:microsoft.com/office/officeart/2018/2/layout/IconVerticalSolidList"/>
    <dgm:cxn modelId="{54B44A2B-3372-43E9-9CB5-11995C54D1AB}" type="presParOf" srcId="{69E7ABF5-B5C9-48EF-A4C4-E72193554D4A}" destId="{AAF68D16-5C5D-4C7A-854C-1600369EE094}" srcOrd="2" destOrd="0" presId="urn:microsoft.com/office/officeart/2018/2/layout/IconVerticalSolidList"/>
    <dgm:cxn modelId="{30255160-243B-4BF2-A3E9-C58FCEFBAC79}" type="presParOf" srcId="{69E7ABF5-B5C9-48EF-A4C4-E72193554D4A}" destId="{230F2288-4F4E-47C3-A9F6-FDE960E53A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F07DF-DF08-4535-956F-65718CD91467}">
      <dsp:nvSpPr>
        <dsp:cNvPr id="0" name=""/>
        <dsp:cNvSpPr/>
      </dsp:nvSpPr>
      <dsp:spPr>
        <a:xfrm>
          <a:off x="0" y="182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BCBA5E15-3167-425E-AC4C-50552F48E1E8}">
      <dsp:nvSpPr>
        <dsp:cNvPr id="0" name=""/>
        <dsp:cNvSpPr/>
      </dsp:nvSpPr>
      <dsp:spPr>
        <a:xfrm>
          <a:off x="235323" y="176859"/>
          <a:ext cx="427860" cy="4278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98A71CB-4390-4EEE-9635-6F8CD5E6CAFF}">
      <dsp:nvSpPr>
        <dsp:cNvPr id="0" name=""/>
        <dsp:cNvSpPr/>
      </dsp:nvSpPr>
      <dsp:spPr>
        <a:xfrm>
          <a:off x="898506" y="182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Executive Summary</a:t>
          </a:r>
        </a:p>
      </dsp:txBody>
      <dsp:txXfrm>
        <a:off x="898506" y="1825"/>
        <a:ext cx="5595955" cy="777927"/>
      </dsp:txXfrm>
    </dsp:sp>
    <dsp:sp modelId="{D61998E3-5F2E-49E2-BA37-EBDB6FA50B2D}">
      <dsp:nvSpPr>
        <dsp:cNvPr id="0" name=""/>
        <dsp:cNvSpPr/>
      </dsp:nvSpPr>
      <dsp:spPr>
        <a:xfrm>
          <a:off x="0" y="97423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D5AD5B55-CC4E-4406-A148-244E28F6A8F9}">
      <dsp:nvSpPr>
        <dsp:cNvPr id="0" name=""/>
        <dsp:cNvSpPr/>
      </dsp:nvSpPr>
      <dsp:spPr>
        <a:xfrm>
          <a:off x="235323" y="1149269"/>
          <a:ext cx="427860" cy="4278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F12CC8E-C1F9-43D0-BFC5-7199C77CA12D}">
      <dsp:nvSpPr>
        <dsp:cNvPr id="0" name=""/>
        <dsp:cNvSpPr/>
      </dsp:nvSpPr>
      <dsp:spPr>
        <a:xfrm>
          <a:off x="898506" y="97423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dirty="0"/>
            <a:t>Introduction</a:t>
          </a:r>
        </a:p>
      </dsp:txBody>
      <dsp:txXfrm>
        <a:off x="898506" y="974235"/>
        <a:ext cx="5595955" cy="777927"/>
      </dsp:txXfrm>
    </dsp:sp>
    <dsp:sp modelId="{C099BAFD-1BEA-4E2F-89B1-608677CC22FE}">
      <dsp:nvSpPr>
        <dsp:cNvPr id="0" name=""/>
        <dsp:cNvSpPr/>
      </dsp:nvSpPr>
      <dsp:spPr>
        <a:xfrm>
          <a:off x="0" y="1946645"/>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0B1D61AF-FA91-42D4-BF7C-E703314F3F70}">
      <dsp:nvSpPr>
        <dsp:cNvPr id="0" name=""/>
        <dsp:cNvSpPr/>
      </dsp:nvSpPr>
      <dsp:spPr>
        <a:xfrm>
          <a:off x="235323" y="2121678"/>
          <a:ext cx="427860" cy="4278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C8F1FA-0D8C-4033-881C-C98E1090CC6F}">
      <dsp:nvSpPr>
        <dsp:cNvPr id="0" name=""/>
        <dsp:cNvSpPr/>
      </dsp:nvSpPr>
      <dsp:spPr>
        <a:xfrm>
          <a:off x="898506" y="1946645"/>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898506" y="1946645"/>
        <a:ext cx="5595955" cy="777927"/>
      </dsp:txXfrm>
    </dsp:sp>
    <dsp:sp modelId="{8E24E6A0-25D5-49D2-89EF-E896FD92B2CD}">
      <dsp:nvSpPr>
        <dsp:cNvPr id="0" name=""/>
        <dsp:cNvSpPr/>
      </dsp:nvSpPr>
      <dsp:spPr>
        <a:xfrm>
          <a:off x="0" y="2919054"/>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4C57F5F4-EAA9-46E7-A885-D39558B536CF}">
      <dsp:nvSpPr>
        <dsp:cNvPr id="0" name=""/>
        <dsp:cNvSpPr/>
      </dsp:nvSpPr>
      <dsp:spPr>
        <a:xfrm>
          <a:off x="235323" y="3094088"/>
          <a:ext cx="427860" cy="4278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3E1D58-C4CD-4ADD-9A26-2D7BB9789866}">
      <dsp:nvSpPr>
        <dsp:cNvPr id="0" name=""/>
        <dsp:cNvSpPr/>
      </dsp:nvSpPr>
      <dsp:spPr>
        <a:xfrm>
          <a:off x="898506" y="291905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898506" y="2919054"/>
        <a:ext cx="5595955" cy="777927"/>
      </dsp:txXfrm>
    </dsp:sp>
    <dsp:sp modelId="{2434A01C-6276-4B5A-9128-5FE1AC90FF05}">
      <dsp:nvSpPr>
        <dsp:cNvPr id="0" name=""/>
        <dsp:cNvSpPr/>
      </dsp:nvSpPr>
      <dsp:spPr>
        <a:xfrm>
          <a:off x="0" y="3891464"/>
          <a:ext cx="6494462" cy="777927"/>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E7A26D63-0CC7-4031-86F8-EF1C6BFEB655}">
      <dsp:nvSpPr>
        <dsp:cNvPr id="0" name=""/>
        <dsp:cNvSpPr/>
      </dsp:nvSpPr>
      <dsp:spPr>
        <a:xfrm>
          <a:off x="235323" y="4066498"/>
          <a:ext cx="427860" cy="4278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FD7A337-7566-4D76-9728-2CF17A376327}">
      <dsp:nvSpPr>
        <dsp:cNvPr id="0" name=""/>
        <dsp:cNvSpPr/>
      </dsp:nvSpPr>
      <dsp:spPr>
        <a:xfrm>
          <a:off x="898506" y="389146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898506" y="3891464"/>
        <a:ext cx="5595955" cy="777927"/>
      </dsp:txXfrm>
    </dsp:sp>
    <dsp:sp modelId="{0325320A-531F-4B38-B5FB-B5C0D30AB1B4}">
      <dsp:nvSpPr>
        <dsp:cNvPr id="0" name=""/>
        <dsp:cNvSpPr/>
      </dsp:nvSpPr>
      <dsp:spPr>
        <a:xfrm>
          <a:off x="0" y="4863874"/>
          <a:ext cx="6494462" cy="777927"/>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CFA318E5-DA47-4DEE-A26A-FDDA3EE5BFF3}">
      <dsp:nvSpPr>
        <dsp:cNvPr id="0" name=""/>
        <dsp:cNvSpPr/>
      </dsp:nvSpPr>
      <dsp:spPr>
        <a:xfrm>
          <a:off x="235323" y="5038908"/>
          <a:ext cx="427860" cy="4278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30F2288-4F4E-47C3-A9F6-FDE960E53AD9}">
      <dsp:nvSpPr>
        <dsp:cNvPr id="0" name=""/>
        <dsp:cNvSpPr/>
      </dsp:nvSpPr>
      <dsp:spPr>
        <a:xfrm>
          <a:off x="898506" y="4863874"/>
          <a:ext cx="5595955" cy="777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31" tIns="82331" rIns="82331" bIns="82331"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898506" y="4863874"/>
        <a:ext cx="5595955" cy="7779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dirty="0"/>
          </a:p>
        </p:txBody>
      </p:sp>
    </p:spTree>
    <p:extLst>
      <p:ext uri="{BB962C8B-B14F-4D97-AF65-F5344CB8AC3E}">
        <p14:creationId xmlns:p14="http://schemas.microsoft.com/office/powerpoint/2010/main" val="324167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dirty="0"/>
          </a:p>
        </p:txBody>
      </p:sp>
    </p:spTree>
    <p:extLst>
      <p:ext uri="{BB962C8B-B14F-4D97-AF65-F5344CB8AC3E}">
        <p14:creationId xmlns:p14="http://schemas.microsoft.com/office/powerpoint/2010/main" val="2234273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93104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10825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729140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138722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372623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dirty="0"/>
          </a:p>
        </p:txBody>
      </p:sp>
    </p:spTree>
    <p:extLst>
      <p:ext uri="{BB962C8B-B14F-4D97-AF65-F5344CB8AC3E}">
        <p14:creationId xmlns:p14="http://schemas.microsoft.com/office/powerpoint/2010/main" val="415192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dirty="0"/>
          </a:p>
        </p:txBody>
      </p:sp>
    </p:spTree>
    <p:extLst>
      <p:ext uri="{BB962C8B-B14F-4D97-AF65-F5344CB8AC3E}">
        <p14:creationId xmlns:p14="http://schemas.microsoft.com/office/powerpoint/2010/main" val="66341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dirty="0"/>
          </a:p>
        </p:txBody>
      </p:sp>
    </p:spTree>
    <p:extLst>
      <p:ext uri="{BB962C8B-B14F-4D97-AF65-F5344CB8AC3E}">
        <p14:creationId xmlns:p14="http://schemas.microsoft.com/office/powerpoint/2010/main" val="421830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988238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dirty="0"/>
          </a:p>
        </p:txBody>
      </p:sp>
    </p:spTree>
    <p:extLst>
      <p:ext uri="{BB962C8B-B14F-4D97-AF65-F5344CB8AC3E}">
        <p14:creationId xmlns:p14="http://schemas.microsoft.com/office/powerpoint/2010/main" val="675939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dirty="0"/>
          </a:p>
        </p:txBody>
      </p:sp>
    </p:spTree>
    <p:extLst>
      <p:ext uri="{BB962C8B-B14F-4D97-AF65-F5344CB8AC3E}">
        <p14:creationId xmlns:p14="http://schemas.microsoft.com/office/powerpoint/2010/main" val="362402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dirty="0"/>
          </a:p>
        </p:txBody>
      </p:sp>
    </p:spTree>
    <p:extLst>
      <p:ext uri="{BB962C8B-B14F-4D97-AF65-F5344CB8AC3E}">
        <p14:creationId xmlns:p14="http://schemas.microsoft.com/office/powerpoint/2010/main" val="39853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dirty="0"/>
          </a:p>
        </p:txBody>
      </p:sp>
    </p:spTree>
    <p:extLst>
      <p:ext uri="{BB962C8B-B14F-4D97-AF65-F5344CB8AC3E}">
        <p14:creationId xmlns:p14="http://schemas.microsoft.com/office/powerpoint/2010/main" val="1856841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dirty="0"/>
          </a:p>
        </p:txBody>
      </p:sp>
    </p:spTree>
    <p:extLst>
      <p:ext uri="{BB962C8B-B14F-4D97-AF65-F5344CB8AC3E}">
        <p14:creationId xmlns:p14="http://schemas.microsoft.com/office/powerpoint/2010/main" val="3709600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dirty="0"/>
          </a:p>
        </p:txBody>
      </p:sp>
    </p:spTree>
    <p:extLst>
      <p:ext uri="{BB962C8B-B14F-4D97-AF65-F5344CB8AC3E}">
        <p14:creationId xmlns:p14="http://schemas.microsoft.com/office/powerpoint/2010/main" val="947151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dirty="0"/>
          </a:p>
        </p:txBody>
      </p:sp>
    </p:spTree>
    <p:extLst>
      <p:ext uri="{BB962C8B-B14F-4D97-AF65-F5344CB8AC3E}">
        <p14:creationId xmlns:p14="http://schemas.microsoft.com/office/powerpoint/2010/main" val="190206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dirty="0"/>
          </a:p>
        </p:txBody>
      </p:sp>
    </p:spTree>
    <p:extLst>
      <p:ext uri="{BB962C8B-B14F-4D97-AF65-F5344CB8AC3E}">
        <p14:creationId xmlns:p14="http://schemas.microsoft.com/office/powerpoint/2010/main" val="66674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2845319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dirty="0"/>
          </a:p>
        </p:txBody>
      </p:sp>
    </p:spTree>
    <p:extLst>
      <p:ext uri="{BB962C8B-B14F-4D97-AF65-F5344CB8AC3E}">
        <p14:creationId xmlns:p14="http://schemas.microsoft.com/office/powerpoint/2010/main" val="394780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dirty="0"/>
          </a:p>
        </p:txBody>
      </p:sp>
    </p:spTree>
    <p:extLst>
      <p:ext uri="{BB962C8B-B14F-4D97-AF65-F5344CB8AC3E}">
        <p14:creationId xmlns:p14="http://schemas.microsoft.com/office/powerpoint/2010/main" val="79477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175442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4085648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dirty="0"/>
          </a:p>
        </p:txBody>
      </p:sp>
    </p:spTree>
    <p:extLst>
      <p:ext uri="{BB962C8B-B14F-4D97-AF65-F5344CB8AC3E}">
        <p14:creationId xmlns:p14="http://schemas.microsoft.com/office/powerpoint/2010/main" val="213853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github.com/byvfx/ibm_ds_capstone/blob/main/labs-jupyter-spacex-Data%20wrangling.ipynb" TargetMode="External"/><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github.com/byvfx/ibm_ds_capstone/blob/main/jupyter-labs-eda-dataviz.ipynb" TargetMode="External"/><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yvfx/ibm_ds_capstone/blob/main/jupyter-labs-eda-sql-coursera_sqllite.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github.com/byvfx/ibm_ds_capstone/blob/main/lab_jupyter_launch_site_location.ipynb" TargetMode="External"/><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yvfx/ibm_ds_capstone/blob/main/dash_spacex_lab.py"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github.com/byvfx/ibm_ds_capstone/blob/main/SpaceX_Machine_Learning_Prediction_Part_5.jupyterlite.ipynb" TargetMode="External"/><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byvfx/ibm_ds_capstone/blob/main/jupyter-labs-spacex-data-collection-api.ipynb"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byvfx/ibm_ds_capstone/blob/main/jupyter-labs-webscraping.ipynb" TargetMode="External"/><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6D294220-8098-0B0E-5B9C-49161A9B48A5}"/>
              </a:ext>
            </a:extLst>
          </p:cNvPr>
          <p:cNvSpPr/>
          <p:nvPr/>
        </p:nvSpPr>
        <p:spPr>
          <a:xfrm>
            <a:off x="6957271" y="1140695"/>
            <a:ext cx="5121610" cy="4129806"/>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Wrangling</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0" y="1217945"/>
            <a:ext cx="6015080" cy="2923877"/>
          </a:xfrm>
          <a:prstGeom prst="rect">
            <a:avLst/>
          </a:prstGeom>
          <a:noFill/>
        </p:spPr>
        <p:txBody>
          <a:bodyPr wrap="square" rtlCol="0">
            <a:spAutoFit/>
          </a:bodyPr>
          <a:lstStyle/>
          <a:p>
            <a:pPr algn="just"/>
            <a:r>
              <a:rPr lang="en-US" sz="2000" b="1" dirty="0">
                <a:solidFill>
                  <a:schemeClr val="bg1"/>
                </a:solidFill>
              </a:rPr>
              <a:t>With the data from the SpaceX API I needed to  do the following:</a:t>
            </a:r>
          </a:p>
          <a:p>
            <a:pPr marL="285750" indent="-285750" algn="just">
              <a:buFont typeface="Arial" panose="020B0604020202020204" pitchFamily="34" charset="0"/>
              <a:buChar char="•"/>
            </a:pPr>
            <a:r>
              <a:rPr lang="en-US" dirty="0">
                <a:solidFill>
                  <a:schemeClr val="bg1"/>
                </a:solidFill>
                <a:effectLst/>
                <a:latin typeface="+mj-lt"/>
              </a:rPr>
              <a:t>Calculate the number of launches on each site</a:t>
            </a:r>
          </a:p>
          <a:p>
            <a:pPr marL="285750" indent="-285750" algn="just">
              <a:buFont typeface="Arial" panose="020B0604020202020204" pitchFamily="34" charset="0"/>
              <a:buChar char="•"/>
            </a:pPr>
            <a:r>
              <a:rPr lang="en-US" dirty="0">
                <a:solidFill>
                  <a:schemeClr val="bg1"/>
                </a:solidFill>
                <a:effectLst/>
                <a:latin typeface="+mj-lt"/>
              </a:rPr>
              <a:t>Calculate the number and occurrence of each orbit</a:t>
            </a:r>
          </a:p>
          <a:p>
            <a:pPr marL="285750" indent="-285750" algn="just">
              <a:buFont typeface="Arial" panose="020B0604020202020204" pitchFamily="34" charset="0"/>
              <a:buChar char="•"/>
            </a:pPr>
            <a:r>
              <a:rPr lang="en-US" dirty="0">
                <a:solidFill>
                  <a:schemeClr val="bg1"/>
                </a:solidFill>
                <a:effectLst/>
                <a:latin typeface="+mj-lt"/>
              </a:rPr>
              <a:t>Calculate the number and occurrence of mission outcome of the orbits</a:t>
            </a:r>
          </a:p>
          <a:p>
            <a:pPr marL="285750" indent="-285750" algn="just">
              <a:buFont typeface="Arial" panose="020B0604020202020204" pitchFamily="34" charset="0"/>
              <a:buChar char="•"/>
            </a:pPr>
            <a:r>
              <a:rPr lang="en-US" dirty="0">
                <a:solidFill>
                  <a:schemeClr val="bg1"/>
                </a:solidFill>
                <a:effectLst/>
                <a:latin typeface="+mj-lt"/>
              </a:rPr>
              <a:t>Create a landing outcome label from the ‘Outcome’ column, classifying it as successful or failure.</a:t>
            </a:r>
          </a:p>
          <a:p>
            <a:pPr marL="285750" indent="-285750" algn="just">
              <a:buFont typeface="Arial" panose="020B0604020202020204" pitchFamily="34" charset="0"/>
              <a:buChar char="•"/>
            </a:pPr>
            <a:r>
              <a:rPr lang="en-US" sz="1800" dirty="0">
                <a:solidFill>
                  <a:schemeClr val="bg1"/>
                </a:solidFill>
                <a:effectLst/>
                <a:latin typeface="+mj-lt"/>
              </a:rPr>
              <a:t>Save data to a CSV file</a:t>
            </a:r>
          </a:p>
          <a:p>
            <a:pPr algn="just"/>
            <a:endParaRPr lang="en-US" b="0" dirty="0">
              <a:solidFill>
                <a:schemeClr val="bg1"/>
              </a:solidFill>
              <a:effectLst/>
              <a:latin typeface="+mj-lt"/>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954107"/>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https://github.com/byvfx/ibm_ds_capstone/blob/main/labs-jupyter-spacex-Data%20wrangling.ipynb</a:t>
            </a:r>
            <a:endParaRPr lang="en-US" sz="2800" dirty="0">
              <a:solidFill>
                <a:schemeClr val="bg1"/>
              </a:solidFill>
            </a:endParaRPr>
          </a:p>
        </p:txBody>
      </p:sp>
      <p:grpSp>
        <p:nvGrpSpPr>
          <p:cNvPr id="21" name="Group 20">
            <a:extLst>
              <a:ext uri="{FF2B5EF4-FFF2-40B4-BE49-F238E27FC236}">
                <a16:creationId xmlns:a16="http://schemas.microsoft.com/office/drawing/2014/main" id="{A782FABE-8471-4E18-F2C1-07A17C78DA5D}"/>
              </a:ext>
            </a:extLst>
          </p:cNvPr>
          <p:cNvGrpSpPr/>
          <p:nvPr/>
        </p:nvGrpSpPr>
        <p:grpSpPr>
          <a:xfrm>
            <a:off x="6957271" y="1262330"/>
            <a:ext cx="4961870" cy="3772041"/>
            <a:chOff x="6779471" y="1601901"/>
            <a:chExt cx="3053189" cy="2321051"/>
          </a:xfrm>
        </p:grpSpPr>
        <p:pic>
          <p:nvPicPr>
            <p:cNvPr id="6" name="Picture 5">
              <a:extLst>
                <a:ext uri="{FF2B5EF4-FFF2-40B4-BE49-F238E27FC236}">
                  <a16:creationId xmlns:a16="http://schemas.microsoft.com/office/drawing/2014/main" id="{26B75863-8B49-D3AF-6D90-0CD315AC4D1A}"/>
                </a:ext>
              </a:extLst>
            </p:cNvPr>
            <p:cNvPicPr>
              <a:picLocks noChangeAspect="1"/>
            </p:cNvPicPr>
            <p:nvPr/>
          </p:nvPicPr>
          <p:blipFill>
            <a:blip r:embed="rId4"/>
            <a:stretch>
              <a:fillRect/>
            </a:stretch>
          </p:blipFill>
          <p:spPr>
            <a:xfrm>
              <a:off x="6788997" y="1601901"/>
              <a:ext cx="1862398" cy="309606"/>
            </a:xfrm>
            <a:prstGeom prst="rect">
              <a:avLst/>
            </a:prstGeom>
          </p:spPr>
        </p:pic>
        <p:pic>
          <p:nvPicPr>
            <p:cNvPr id="9" name="Picture 8">
              <a:extLst>
                <a:ext uri="{FF2B5EF4-FFF2-40B4-BE49-F238E27FC236}">
                  <a16:creationId xmlns:a16="http://schemas.microsoft.com/office/drawing/2014/main" id="{96EEAB51-8A6B-6728-E246-BD3CB044C92A}"/>
                </a:ext>
              </a:extLst>
            </p:cNvPr>
            <p:cNvPicPr>
              <a:picLocks noChangeAspect="1"/>
            </p:cNvPicPr>
            <p:nvPr/>
          </p:nvPicPr>
          <p:blipFill>
            <a:blip r:embed="rId5"/>
            <a:stretch>
              <a:fillRect/>
            </a:stretch>
          </p:blipFill>
          <p:spPr>
            <a:xfrm>
              <a:off x="6788998" y="1881227"/>
              <a:ext cx="2114845" cy="1100291"/>
            </a:xfrm>
            <a:prstGeom prst="rect">
              <a:avLst/>
            </a:prstGeom>
          </p:spPr>
        </p:pic>
        <p:pic>
          <p:nvPicPr>
            <p:cNvPr id="12" name="Picture 11">
              <a:extLst>
                <a:ext uri="{FF2B5EF4-FFF2-40B4-BE49-F238E27FC236}">
                  <a16:creationId xmlns:a16="http://schemas.microsoft.com/office/drawing/2014/main" id="{5FFF734C-B70F-3777-EB13-C79BF6A374B4}"/>
                </a:ext>
              </a:extLst>
            </p:cNvPr>
            <p:cNvPicPr>
              <a:picLocks noChangeAspect="1"/>
            </p:cNvPicPr>
            <p:nvPr/>
          </p:nvPicPr>
          <p:blipFill>
            <a:blip r:embed="rId6"/>
            <a:stretch>
              <a:fillRect/>
            </a:stretch>
          </p:blipFill>
          <p:spPr>
            <a:xfrm>
              <a:off x="6779471" y="3452318"/>
              <a:ext cx="2133898" cy="247685"/>
            </a:xfrm>
            <a:prstGeom prst="rect">
              <a:avLst/>
            </a:prstGeom>
          </p:spPr>
        </p:pic>
        <p:pic>
          <p:nvPicPr>
            <p:cNvPr id="16" name="Picture 15">
              <a:extLst>
                <a:ext uri="{FF2B5EF4-FFF2-40B4-BE49-F238E27FC236}">
                  <a16:creationId xmlns:a16="http://schemas.microsoft.com/office/drawing/2014/main" id="{69753774-2FD0-C0A1-67A9-D1473FEC76E4}"/>
                </a:ext>
              </a:extLst>
            </p:cNvPr>
            <p:cNvPicPr>
              <a:picLocks noChangeAspect="1"/>
            </p:cNvPicPr>
            <p:nvPr/>
          </p:nvPicPr>
          <p:blipFill>
            <a:blip r:embed="rId7"/>
            <a:stretch>
              <a:fillRect/>
            </a:stretch>
          </p:blipFill>
          <p:spPr>
            <a:xfrm>
              <a:off x="6788997" y="2985528"/>
              <a:ext cx="3043663" cy="466790"/>
            </a:xfrm>
            <a:prstGeom prst="rect">
              <a:avLst/>
            </a:prstGeom>
          </p:spPr>
        </p:pic>
        <p:pic>
          <p:nvPicPr>
            <p:cNvPr id="19" name="Picture 18">
              <a:extLst>
                <a:ext uri="{FF2B5EF4-FFF2-40B4-BE49-F238E27FC236}">
                  <a16:creationId xmlns:a16="http://schemas.microsoft.com/office/drawing/2014/main" id="{ECCC6BC0-4E65-6E54-AEBB-A02EFDBD9385}"/>
                </a:ext>
              </a:extLst>
            </p:cNvPr>
            <p:cNvPicPr>
              <a:picLocks noChangeAspect="1"/>
            </p:cNvPicPr>
            <p:nvPr/>
          </p:nvPicPr>
          <p:blipFill>
            <a:blip r:embed="rId8"/>
            <a:stretch>
              <a:fillRect/>
            </a:stretch>
          </p:blipFill>
          <p:spPr>
            <a:xfrm>
              <a:off x="6788998" y="3684794"/>
              <a:ext cx="1876687" cy="238158"/>
            </a:xfrm>
            <a:prstGeom prst="rect">
              <a:avLst/>
            </a:prstGeom>
          </p:spPr>
        </p:pic>
      </p:grpSp>
    </p:spTree>
    <p:extLst>
      <p:ext uri="{BB962C8B-B14F-4D97-AF65-F5344CB8AC3E}">
        <p14:creationId xmlns:p14="http://schemas.microsoft.com/office/powerpoint/2010/main" val="701104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EDA with Data Visualization</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pic>
        <p:nvPicPr>
          <p:cNvPr id="20" name="Picture 19">
            <a:extLst>
              <a:ext uri="{FF2B5EF4-FFF2-40B4-BE49-F238E27FC236}">
                <a16:creationId xmlns:a16="http://schemas.microsoft.com/office/drawing/2014/main" id="{1CA87DFC-103A-2DDD-957E-CD1E2D287B3F}"/>
              </a:ext>
            </a:extLst>
          </p:cNvPr>
          <p:cNvPicPr>
            <a:picLocks noChangeAspect="1"/>
          </p:cNvPicPr>
          <p:nvPr/>
        </p:nvPicPr>
        <p:blipFill>
          <a:blip r:embed="rId3"/>
          <a:stretch>
            <a:fillRect/>
          </a:stretch>
        </p:blipFill>
        <p:spPr>
          <a:xfrm>
            <a:off x="394091" y="1124832"/>
            <a:ext cx="2090112" cy="1428299"/>
          </a:xfrm>
          <a:prstGeom prst="rect">
            <a:avLst/>
          </a:prstGeom>
        </p:spPr>
      </p:pic>
      <p:pic>
        <p:nvPicPr>
          <p:cNvPr id="24" name="Picture 23">
            <a:extLst>
              <a:ext uri="{FF2B5EF4-FFF2-40B4-BE49-F238E27FC236}">
                <a16:creationId xmlns:a16="http://schemas.microsoft.com/office/drawing/2014/main" id="{18171DF0-C3FD-B927-EF4D-74C4D5D9F44C}"/>
              </a:ext>
            </a:extLst>
          </p:cNvPr>
          <p:cNvPicPr>
            <a:picLocks noChangeAspect="1"/>
          </p:cNvPicPr>
          <p:nvPr/>
        </p:nvPicPr>
        <p:blipFill>
          <a:blip r:embed="rId4"/>
          <a:stretch>
            <a:fillRect/>
          </a:stretch>
        </p:blipFill>
        <p:spPr>
          <a:xfrm>
            <a:off x="394091" y="2596048"/>
            <a:ext cx="2090112" cy="1555227"/>
          </a:xfrm>
          <a:prstGeom prst="rect">
            <a:avLst/>
          </a:prstGeom>
        </p:spPr>
      </p:pic>
      <p:sp>
        <p:nvSpPr>
          <p:cNvPr id="26" name="TextBox 25">
            <a:extLst>
              <a:ext uri="{FF2B5EF4-FFF2-40B4-BE49-F238E27FC236}">
                <a16:creationId xmlns:a16="http://schemas.microsoft.com/office/drawing/2014/main" id="{942D492A-1158-8CC6-3F4B-E72460918EFC}"/>
              </a:ext>
            </a:extLst>
          </p:cNvPr>
          <p:cNvSpPr txBox="1"/>
          <p:nvPr/>
        </p:nvSpPr>
        <p:spPr>
          <a:xfrm>
            <a:off x="1082748" y="6263908"/>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5"/>
              </a:rPr>
              <a:t>https://github.com/byvfx/ibm_ds_capstone/blob/main/jupyter-labs-eda-dataviz.ipynb</a:t>
            </a:r>
            <a:endParaRPr lang="en-US" sz="1400" dirty="0">
              <a:solidFill>
                <a:schemeClr val="bg1"/>
              </a:solidFill>
            </a:endParaRPr>
          </a:p>
        </p:txBody>
      </p:sp>
      <p:pic>
        <p:nvPicPr>
          <p:cNvPr id="28" name="Picture 27">
            <a:extLst>
              <a:ext uri="{FF2B5EF4-FFF2-40B4-BE49-F238E27FC236}">
                <a16:creationId xmlns:a16="http://schemas.microsoft.com/office/drawing/2014/main" id="{08D36118-6240-194A-FC6A-44A9F59BDA19}"/>
              </a:ext>
            </a:extLst>
          </p:cNvPr>
          <p:cNvPicPr>
            <a:picLocks noChangeAspect="1"/>
          </p:cNvPicPr>
          <p:nvPr/>
        </p:nvPicPr>
        <p:blipFill>
          <a:blip r:embed="rId6"/>
          <a:stretch>
            <a:fillRect/>
          </a:stretch>
        </p:blipFill>
        <p:spPr>
          <a:xfrm>
            <a:off x="2527630" y="1124832"/>
            <a:ext cx="2089506" cy="1428299"/>
          </a:xfrm>
          <a:prstGeom prst="rect">
            <a:avLst/>
          </a:prstGeom>
        </p:spPr>
      </p:pic>
      <p:pic>
        <p:nvPicPr>
          <p:cNvPr id="30" name="Picture 29">
            <a:extLst>
              <a:ext uri="{FF2B5EF4-FFF2-40B4-BE49-F238E27FC236}">
                <a16:creationId xmlns:a16="http://schemas.microsoft.com/office/drawing/2014/main" id="{6654A1F6-5D28-CA0A-5BEE-2A8959F9E507}"/>
              </a:ext>
            </a:extLst>
          </p:cNvPr>
          <p:cNvPicPr>
            <a:picLocks noChangeAspect="1"/>
          </p:cNvPicPr>
          <p:nvPr/>
        </p:nvPicPr>
        <p:blipFill>
          <a:blip r:embed="rId7"/>
          <a:stretch>
            <a:fillRect/>
          </a:stretch>
        </p:blipFill>
        <p:spPr>
          <a:xfrm>
            <a:off x="2527631" y="2598746"/>
            <a:ext cx="2089506" cy="1555227"/>
          </a:xfrm>
          <a:prstGeom prst="rect">
            <a:avLst/>
          </a:prstGeom>
        </p:spPr>
      </p:pic>
      <p:pic>
        <p:nvPicPr>
          <p:cNvPr id="32" name="Picture 31">
            <a:extLst>
              <a:ext uri="{FF2B5EF4-FFF2-40B4-BE49-F238E27FC236}">
                <a16:creationId xmlns:a16="http://schemas.microsoft.com/office/drawing/2014/main" id="{B75093C4-48C1-F1CB-4C6D-C0C73D0D16EC}"/>
              </a:ext>
            </a:extLst>
          </p:cNvPr>
          <p:cNvPicPr>
            <a:picLocks noChangeAspect="1"/>
          </p:cNvPicPr>
          <p:nvPr/>
        </p:nvPicPr>
        <p:blipFill>
          <a:blip r:embed="rId8"/>
          <a:stretch>
            <a:fillRect/>
          </a:stretch>
        </p:blipFill>
        <p:spPr>
          <a:xfrm>
            <a:off x="4660563" y="1124831"/>
            <a:ext cx="7219017" cy="1428299"/>
          </a:xfrm>
          <a:prstGeom prst="rect">
            <a:avLst/>
          </a:prstGeom>
        </p:spPr>
      </p:pic>
      <p:pic>
        <p:nvPicPr>
          <p:cNvPr id="34" name="Picture 33">
            <a:extLst>
              <a:ext uri="{FF2B5EF4-FFF2-40B4-BE49-F238E27FC236}">
                <a16:creationId xmlns:a16="http://schemas.microsoft.com/office/drawing/2014/main" id="{DEC64FEB-8E09-5FB3-262F-71DC7332D194}"/>
              </a:ext>
            </a:extLst>
          </p:cNvPr>
          <p:cNvPicPr>
            <a:picLocks noChangeAspect="1"/>
          </p:cNvPicPr>
          <p:nvPr/>
        </p:nvPicPr>
        <p:blipFill>
          <a:blip r:embed="rId9"/>
          <a:stretch>
            <a:fillRect/>
          </a:stretch>
        </p:blipFill>
        <p:spPr>
          <a:xfrm>
            <a:off x="4660563" y="2596048"/>
            <a:ext cx="7219017" cy="1555227"/>
          </a:xfrm>
          <a:prstGeom prst="rect">
            <a:avLst/>
          </a:prstGeom>
        </p:spPr>
      </p:pic>
      <p:pic>
        <p:nvPicPr>
          <p:cNvPr id="36" name="Picture 35">
            <a:extLst>
              <a:ext uri="{FF2B5EF4-FFF2-40B4-BE49-F238E27FC236}">
                <a16:creationId xmlns:a16="http://schemas.microsoft.com/office/drawing/2014/main" id="{945AF7B1-54CE-684B-33A9-65D265DAFEA0}"/>
              </a:ext>
            </a:extLst>
          </p:cNvPr>
          <p:cNvPicPr>
            <a:picLocks noChangeAspect="1"/>
          </p:cNvPicPr>
          <p:nvPr/>
        </p:nvPicPr>
        <p:blipFill>
          <a:blip r:embed="rId10"/>
          <a:stretch>
            <a:fillRect/>
          </a:stretch>
        </p:blipFill>
        <p:spPr>
          <a:xfrm>
            <a:off x="4660563" y="4194193"/>
            <a:ext cx="7219017" cy="1509144"/>
          </a:xfrm>
          <a:prstGeom prst="rect">
            <a:avLst/>
          </a:prstGeom>
        </p:spPr>
      </p:pic>
      <p:sp>
        <p:nvSpPr>
          <p:cNvPr id="38" name="TextBox 37">
            <a:extLst>
              <a:ext uri="{FF2B5EF4-FFF2-40B4-BE49-F238E27FC236}">
                <a16:creationId xmlns:a16="http://schemas.microsoft.com/office/drawing/2014/main" id="{092C168B-5ACF-E433-0111-3449B631FBFF}"/>
              </a:ext>
            </a:extLst>
          </p:cNvPr>
          <p:cNvSpPr txBox="1"/>
          <p:nvPr/>
        </p:nvSpPr>
        <p:spPr>
          <a:xfrm>
            <a:off x="394091" y="4312920"/>
            <a:ext cx="4017889" cy="1200329"/>
          </a:xfrm>
          <a:prstGeom prst="rect">
            <a:avLst/>
          </a:prstGeom>
          <a:noFill/>
        </p:spPr>
        <p:txBody>
          <a:bodyPr wrap="square" rtlCol="0">
            <a:spAutoFit/>
          </a:bodyPr>
          <a:lstStyle/>
          <a:p>
            <a:r>
              <a:rPr lang="en-US" dirty="0">
                <a:solidFill>
                  <a:schemeClr val="bg1"/>
                </a:solidFill>
                <a:latin typeface="+mj-lt"/>
              </a:rPr>
              <a:t>I explored the data relationship between flight number, launch site, payload and success rate of each orbit type, and the launch success yearly trend.</a:t>
            </a:r>
          </a:p>
        </p:txBody>
      </p:sp>
    </p:spTree>
    <p:extLst>
      <p:ext uri="{BB962C8B-B14F-4D97-AF65-F5344CB8AC3E}">
        <p14:creationId xmlns:p14="http://schemas.microsoft.com/office/powerpoint/2010/main" val="392376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EDA with SQL</a:t>
            </a: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728814" y="835411"/>
            <a:ext cx="5145506" cy="5292091"/>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929563" y="633769"/>
            <a:ext cx="4190378"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SQL QUERIES PERFORMED</a:t>
            </a:r>
          </a:p>
        </p:txBody>
      </p:sp>
      <p:sp>
        <p:nvSpPr>
          <p:cNvPr id="7" name="TextBox 6">
            <a:extLst>
              <a:ext uri="{FF2B5EF4-FFF2-40B4-BE49-F238E27FC236}">
                <a16:creationId xmlns:a16="http://schemas.microsoft.com/office/drawing/2014/main" id="{015DB698-9624-3EA4-6BCB-51C06597CCAF}"/>
              </a:ext>
            </a:extLst>
          </p:cNvPr>
          <p:cNvSpPr txBox="1"/>
          <p:nvPr/>
        </p:nvSpPr>
        <p:spPr>
          <a:xfrm>
            <a:off x="5929562" y="1135038"/>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827747" y="1086564"/>
            <a:ext cx="4104174"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Display the names of the unique launch sites  in the space mission</a:t>
            </a:r>
          </a:p>
          <a:p>
            <a:pPr marL="285750" indent="-285750">
              <a:buFont typeface="Arial" panose="020B0604020202020204" pitchFamily="34" charset="0"/>
              <a:buChar char="•"/>
            </a:pPr>
            <a:r>
              <a:rPr lang="en-US" sz="1400" dirty="0">
                <a:solidFill>
                  <a:schemeClr val="bg1"/>
                </a:solidFill>
                <a:effectLst/>
                <a:latin typeface="+mj-lt"/>
              </a:rPr>
              <a:t>Display 5 records where launch sites begin with the string 'CCA' </a:t>
            </a:r>
          </a:p>
          <a:p>
            <a:pPr marL="285750" indent="-285750">
              <a:buFont typeface="Arial" panose="020B0604020202020204" pitchFamily="34" charset="0"/>
              <a:buChar char="•"/>
            </a:pPr>
            <a:r>
              <a:rPr lang="en-US" sz="1400" dirty="0">
                <a:solidFill>
                  <a:schemeClr val="bg1"/>
                </a:solidFill>
                <a:effectLst/>
                <a:latin typeface="+mj-lt"/>
              </a:rPr>
              <a:t>Display the total payload mass carried by boosters launched by NASA (CRS)</a:t>
            </a:r>
          </a:p>
          <a:p>
            <a:pPr marL="285750" indent="-285750">
              <a:buFont typeface="Arial" panose="020B0604020202020204" pitchFamily="34" charset="0"/>
              <a:buChar char="•"/>
            </a:pPr>
            <a:r>
              <a:rPr lang="en-US" sz="1400" dirty="0">
                <a:solidFill>
                  <a:schemeClr val="bg1"/>
                </a:solidFill>
                <a:effectLst/>
                <a:latin typeface="+mj-lt"/>
              </a:rPr>
              <a:t>Display average payload mass carried by booster version F9 v1.1</a:t>
            </a:r>
          </a:p>
          <a:p>
            <a:pPr marL="285750" indent="-285750">
              <a:buFont typeface="Arial" panose="020B0604020202020204" pitchFamily="34" charset="0"/>
              <a:buChar char="•"/>
            </a:pPr>
            <a:r>
              <a:rPr lang="en-US" sz="1400" dirty="0">
                <a:solidFill>
                  <a:schemeClr val="bg1"/>
                </a:solidFill>
                <a:effectLst/>
                <a:latin typeface="+mj-lt"/>
              </a:rPr>
              <a:t>List the date when the first successful landing outcome in the ground pad was achieved.</a:t>
            </a:r>
          </a:p>
          <a:p>
            <a:pPr marL="285750" indent="-285750">
              <a:buFont typeface="Arial" panose="020B0604020202020204" pitchFamily="34" charset="0"/>
              <a:buChar char="•"/>
            </a:pPr>
            <a:r>
              <a:rPr lang="en-US" sz="1400" dirty="0">
                <a:solidFill>
                  <a:schemeClr val="bg1"/>
                </a:solidFill>
                <a:effectLst/>
                <a:latin typeface="+mj-lt"/>
              </a:rPr>
              <a:t>List the total number of successful and failed mission outcomes</a:t>
            </a:r>
          </a:p>
          <a:p>
            <a:pPr marL="285750" indent="-285750">
              <a:buFont typeface="Arial" panose="020B0604020202020204" pitchFamily="34" charset="0"/>
              <a:buChar char="•"/>
            </a:pPr>
            <a:r>
              <a:rPr lang="en-US" sz="1400" dirty="0">
                <a:solidFill>
                  <a:schemeClr val="bg1"/>
                </a:solidFill>
                <a:effectLst/>
                <a:latin typeface="+mj-lt"/>
              </a:rPr>
              <a:t>List the names of the </a:t>
            </a:r>
            <a:r>
              <a:rPr lang="en-US" sz="1400" dirty="0" err="1">
                <a:solidFill>
                  <a:schemeClr val="bg1"/>
                </a:solidFill>
                <a:effectLst/>
                <a:latin typeface="+mj-lt"/>
              </a:rPr>
              <a:t>booster_versions</a:t>
            </a:r>
            <a:r>
              <a:rPr lang="en-US" sz="1400" dirty="0">
                <a:solidFill>
                  <a:schemeClr val="bg1"/>
                </a:solidFill>
                <a:effectLst/>
                <a:latin typeface="+mj-lt"/>
              </a:rPr>
              <a:t> which have carried the maximum payload mass. Use a subquery</a:t>
            </a:r>
          </a:p>
          <a:p>
            <a:pPr marL="285750" indent="-285750">
              <a:buFont typeface="Arial" panose="020B0604020202020204" pitchFamily="34" charset="0"/>
              <a:buChar char="•"/>
            </a:pPr>
            <a:r>
              <a:rPr lang="en-US" sz="1400" dirty="0">
                <a:solidFill>
                  <a:schemeClr val="bg1"/>
                </a:solidFill>
                <a:effectLst/>
                <a:latin typeface="+mj-lt"/>
              </a:rPr>
              <a:t>List the records which will display the month names, failure </a:t>
            </a:r>
            <a:r>
              <a:rPr lang="en-US" sz="1400" dirty="0" err="1">
                <a:solidFill>
                  <a:schemeClr val="bg1"/>
                </a:solidFill>
                <a:effectLst/>
                <a:latin typeface="+mj-lt"/>
              </a:rPr>
              <a:t>landing_outcomes</a:t>
            </a:r>
            <a:r>
              <a:rPr lang="en-US" sz="1400" dirty="0">
                <a:solidFill>
                  <a:schemeClr val="bg1"/>
                </a:solidFill>
                <a:effectLst/>
                <a:latin typeface="+mj-lt"/>
              </a:rPr>
              <a:t> in drone ship ,booster versions, </a:t>
            </a:r>
            <a:r>
              <a:rPr lang="en-US" sz="1400" dirty="0" err="1">
                <a:solidFill>
                  <a:schemeClr val="bg1"/>
                </a:solidFill>
                <a:effectLst/>
                <a:latin typeface="+mj-lt"/>
              </a:rPr>
              <a:t>launch_site</a:t>
            </a:r>
            <a:r>
              <a:rPr lang="en-US" sz="1400" dirty="0">
                <a:solidFill>
                  <a:schemeClr val="bg1"/>
                </a:solidFill>
                <a:effectLst/>
                <a:latin typeface="+mj-lt"/>
              </a:rPr>
              <a:t> for the months in year 2015</a:t>
            </a:r>
          </a:p>
          <a:p>
            <a:pPr marL="285750" indent="-285750">
              <a:buFont typeface="Arial" panose="020B0604020202020204" pitchFamily="34" charset="0"/>
              <a:buChar char="•"/>
            </a:pPr>
            <a:r>
              <a:rPr lang="en-US" sz="1400" dirty="0">
                <a:solidFill>
                  <a:schemeClr val="bg1"/>
                </a:solidFill>
                <a:effectLst/>
                <a:latin typeface="+mj-lt"/>
              </a:rPr>
              <a:t>Rank the count of landing outcomes (such as Failure (drone ship) or Success (ground pad)) between the date 2010-06-04 and 2017-03-20, in descending order</a:t>
            </a:r>
          </a:p>
        </p:txBody>
      </p:sp>
      <p:sp>
        <p:nvSpPr>
          <p:cNvPr id="4" name="TextBox 3">
            <a:extLst>
              <a:ext uri="{FF2B5EF4-FFF2-40B4-BE49-F238E27FC236}">
                <a16:creationId xmlns:a16="http://schemas.microsoft.com/office/drawing/2014/main" id="{655EC552-F1D1-E6D4-E90F-B8959D49A98E}"/>
              </a:ext>
            </a:extLst>
          </p:cNvPr>
          <p:cNvSpPr txBox="1"/>
          <p:nvPr/>
        </p:nvSpPr>
        <p:spPr>
          <a:xfrm>
            <a:off x="1082748" y="6417796"/>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3"/>
              </a:rPr>
              <a:t>https://github.com/byvfx/ibm_ds_capstone/blob/main/jupyter-labs-eda-sql-coursera_sqllite.ipynb</a:t>
            </a:r>
            <a:endParaRPr lang="en-US" sz="1400" dirty="0">
              <a:solidFill>
                <a:schemeClr val="bg1"/>
              </a:solidFill>
            </a:endParaRPr>
          </a:p>
        </p:txBody>
      </p:sp>
    </p:spTree>
    <p:extLst>
      <p:ext uri="{BB962C8B-B14F-4D97-AF65-F5344CB8AC3E}">
        <p14:creationId xmlns:p14="http://schemas.microsoft.com/office/powerpoint/2010/main" val="4023985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Build an Interactive Map with Folium</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204176" y="1266517"/>
            <a:ext cx="6015080" cy="344709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mj-lt"/>
              </a:rPr>
              <a:t>We marked where rockets launch on a map.</a:t>
            </a:r>
          </a:p>
          <a:p>
            <a:pPr marL="342900" indent="-342900" algn="just">
              <a:buFont typeface="Arial" panose="020B0604020202020204" pitchFamily="34" charset="0"/>
              <a:buChar char="•"/>
            </a:pPr>
            <a:r>
              <a:rPr lang="en-US" sz="2000" dirty="0">
                <a:solidFill>
                  <a:schemeClr val="bg1"/>
                </a:solidFill>
                <a:latin typeface="+mj-lt"/>
              </a:rPr>
              <a:t>We used different symbols on the map to show whether a rocket launch was successful.</a:t>
            </a:r>
          </a:p>
          <a:p>
            <a:pPr marL="342900" indent="-342900" algn="just">
              <a:buFont typeface="Arial" panose="020B0604020202020204" pitchFamily="34" charset="0"/>
              <a:buChar char="•"/>
            </a:pPr>
            <a:r>
              <a:rPr lang="en-US" sz="2000" dirty="0">
                <a:solidFill>
                  <a:schemeClr val="bg1"/>
                </a:solidFill>
                <a:latin typeface="+mj-lt"/>
              </a:rPr>
              <a:t>We gave each launch a label: 0 means it failed, and 1 means it was successful.</a:t>
            </a:r>
          </a:p>
          <a:p>
            <a:pPr marL="342900" indent="-342900" algn="just">
              <a:buFont typeface="Arial" panose="020B0604020202020204" pitchFamily="34" charset="0"/>
              <a:buChar char="•"/>
            </a:pPr>
            <a:r>
              <a:rPr lang="en-US" sz="2000" dirty="0">
                <a:solidFill>
                  <a:schemeClr val="bg1"/>
                </a:solidFill>
                <a:latin typeface="+mj-lt"/>
              </a:rPr>
              <a:t>We grouped launch sites by color to see which ones succeed more often.</a:t>
            </a:r>
          </a:p>
          <a:p>
            <a:pPr marL="342900" indent="-342900" algn="just">
              <a:buFont typeface="Arial" panose="020B0604020202020204" pitchFamily="34" charset="0"/>
              <a:buChar char="•"/>
            </a:pPr>
            <a:r>
              <a:rPr lang="en-US" sz="2000" dirty="0">
                <a:solidFill>
                  <a:schemeClr val="bg1"/>
                </a:solidFill>
                <a:latin typeface="+mj-lt"/>
              </a:rPr>
              <a:t>We looked at launch sites’ proximity to things like train tracks, roads, and the ocean.</a:t>
            </a:r>
          </a:p>
          <a:p>
            <a:pPr marL="342900" indent="-342900" algn="just">
              <a:buFont typeface="Arial" panose="020B0604020202020204" pitchFamily="34" charset="0"/>
              <a:buChar char="•"/>
            </a:pPr>
            <a:r>
              <a:rPr lang="en-US" sz="2000" dirty="0">
                <a:solidFill>
                  <a:schemeClr val="bg1"/>
                </a:solidFill>
                <a:latin typeface="+mj-lt"/>
              </a:rPr>
              <a:t>We checked if the launch sites are far from cities.</a:t>
            </a:r>
          </a:p>
          <a:p>
            <a:pPr algn="just"/>
            <a:endParaRPr lang="en-US" b="0" dirty="0">
              <a:solidFill>
                <a:schemeClr val="bg1"/>
              </a:solidFill>
              <a:effectLst/>
              <a:latin typeface="+mj-lt"/>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954107"/>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https://github.com/byvfx/ibm_ds_capstone/blob/main/lab_jupyter_launch_site_location.ipynb</a:t>
            </a:r>
            <a:endParaRPr lang="en-US" sz="2800" dirty="0">
              <a:solidFill>
                <a:schemeClr val="bg1"/>
              </a:solidFill>
            </a:endParaRPr>
          </a:p>
        </p:txBody>
      </p:sp>
      <p:pic>
        <p:nvPicPr>
          <p:cNvPr id="8" name="Picture 7">
            <a:extLst>
              <a:ext uri="{FF2B5EF4-FFF2-40B4-BE49-F238E27FC236}">
                <a16:creationId xmlns:a16="http://schemas.microsoft.com/office/drawing/2014/main" id="{B1863B3F-EBF9-93DF-D568-DFA26C8230BE}"/>
              </a:ext>
            </a:extLst>
          </p:cNvPr>
          <p:cNvPicPr>
            <a:picLocks noChangeAspect="1"/>
          </p:cNvPicPr>
          <p:nvPr/>
        </p:nvPicPr>
        <p:blipFill>
          <a:blip r:embed="rId4"/>
          <a:stretch>
            <a:fillRect/>
          </a:stretch>
        </p:blipFill>
        <p:spPr>
          <a:xfrm>
            <a:off x="6832165" y="1190149"/>
            <a:ext cx="2550236" cy="1531662"/>
          </a:xfrm>
          <a:prstGeom prst="rect">
            <a:avLst/>
          </a:prstGeom>
        </p:spPr>
      </p:pic>
      <p:pic>
        <p:nvPicPr>
          <p:cNvPr id="13" name="Picture 12">
            <a:extLst>
              <a:ext uri="{FF2B5EF4-FFF2-40B4-BE49-F238E27FC236}">
                <a16:creationId xmlns:a16="http://schemas.microsoft.com/office/drawing/2014/main" id="{C14AFDA2-3494-B9E8-894C-ABAFB56B7997}"/>
              </a:ext>
            </a:extLst>
          </p:cNvPr>
          <p:cNvPicPr>
            <a:picLocks noChangeAspect="1"/>
          </p:cNvPicPr>
          <p:nvPr/>
        </p:nvPicPr>
        <p:blipFill>
          <a:blip r:embed="rId5"/>
          <a:stretch>
            <a:fillRect/>
          </a:stretch>
        </p:blipFill>
        <p:spPr>
          <a:xfrm>
            <a:off x="9437587" y="1190149"/>
            <a:ext cx="2550237" cy="1520260"/>
          </a:xfrm>
          <a:prstGeom prst="rect">
            <a:avLst/>
          </a:prstGeom>
        </p:spPr>
      </p:pic>
      <p:pic>
        <p:nvPicPr>
          <p:cNvPr id="17" name="Picture 16">
            <a:extLst>
              <a:ext uri="{FF2B5EF4-FFF2-40B4-BE49-F238E27FC236}">
                <a16:creationId xmlns:a16="http://schemas.microsoft.com/office/drawing/2014/main" id="{9C5E2728-7556-51DD-79F8-8A4E48873567}"/>
              </a:ext>
            </a:extLst>
          </p:cNvPr>
          <p:cNvPicPr>
            <a:picLocks noChangeAspect="1"/>
          </p:cNvPicPr>
          <p:nvPr/>
        </p:nvPicPr>
        <p:blipFill>
          <a:blip r:embed="rId6"/>
          <a:stretch>
            <a:fillRect/>
          </a:stretch>
        </p:blipFill>
        <p:spPr>
          <a:xfrm>
            <a:off x="6832165" y="2759021"/>
            <a:ext cx="2550236" cy="1531662"/>
          </a:xfrm>
          <a:prstGeom prst="rect">
            <a:avLst/>
          </a:prstGeom>
        </p:spPr>
      </p:pic>
      <p:pic>
        <p:nvPicPr>
          <p:cNvPr id="20" name="Picture 19">
            <a:extLst>
              <a:ext uri="{FF2B5EF4-FFF2-40B4-BE49-F238E27FC236}">
                <a16:creationId xmlns:a16="http://schemas.microsoft.com/office/drawing/2014/main" id="{9417276E-1F14-9205-03B8-5E53B960E814}"/>
              </a:ext>
            </a:extLst>
          </p:cNvPr>
          <p:cNvPicPr>
            <a:picLocks noChangeAspect="1"/>
          </p:cNvPicPr>
          <p:nvPr/>
        </p:nvPicPr>
        <p:blipFill>
          <a:blip r:embed="rId7"/>
          <a:stretch>
            <a:fillRect/>
          </a:stretch>
        </p:blipFill>
        <p:spPr>
          <a:xfrm>
            <a:off x="9437587" y="2762058"/>
            <a:ext cx="2550237" cy="1525588"/>
          </a:xfrm>
          <a:prstGeom prst="rect">
            <a:avLst/>
          </a:prstGeom>
        </p:spPr>
      </p:pic>
      <p:pic>
        <p:nvPicPr>
          <p:cNvPr id="24" name="Picture 23">
            <a:extLst>
              <a:ext uri="{FF2B5EF4-FFF2-40B4-BE49-F238E27FC236}">
                <a16:creationId xmlns:a16="http://schemas.microsoft.com/office/drawing/2014/main" id="{52480B4B-54E9-370D-C366-301205B64D88}"/>
              </a:ext>
            </a:extLst>
          </p:cNvPr>
          <p:cNvPicPr>
            <a:picLocks noChangeAspect="1"/>
          </p:cNvPicPr>
          <p:nvPr/>
        </p:nvPicPr>
        <p:blipFill>
          <a:blip r:embed="rId8"/>
          <a:stretch>
            <a:fillRect/>
          </a:stretch>
        </p:blipFill>
        <p:spPr>
          <a:xfrm>
            <a:off x="7476076" y="4339295"/>
            <a:ext cx="3871670" cy="2328781"/>
          </a:xfrm>
          <a:prstGeom prst="rect">
            <a:avLst/>
          </a:prstGeom>
        </p:spPr>
      </p:pic>
    </p:spTree>
    <p:extLst>
      <p:ext uri="{BB962C8B-B14F-4D97-AF65-F5344CB8AC3E}">
        <p14:creationId xmlns:p14="http://schemas.microsoft.com/office/powerpoint/2010/main" val="442063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bg1"/>
                </a:solidFill>
                <a:latin typeface="Aptos Display" panose="020B0004020202020204" pitchFamily="34" charset="0"/>
                <a:ea typeface="+mj-ea"/>
                <a:cs typeface="+mj-cs"/>
              </a:rPr>
              <a:t>Build a </a:t>
            </a:r>
            <a:r>
              <a:rPr lang="en-US" sz="4400" dirty="0">
                <a:solidFill>
                  <a:schemeClr val="bg1"/>
                </a:solidFill>
                <a:latin typeface="Aptos Display" panose="020B0004020202020204" pitchFamily="34" charset="0"/>
                <a:ea typeface="+mj-ea"/>
                <a:cs typeface="+mj-cs"/>
              </a:rPr>
              <a:t>dashboard with </a:t>
            </a:r>
            <a:r>
              <a:rPr lang="en-US" sz="4400" dirty="0" err="1">
                <a:solidFill>
                  <a:schemeClr val="bg1"/>
                </a:solidFill>
                <a:latin typeface="Aptos Display" panose="020B0004020202020204" pitchFamily="34" charset="0"/>
                <a:ea typeface="+mj-ea"/>
                <a:cs typeface="+mj-cs"/>
              </a:rPr>
              <a:t>plotly</a:t>
            </a:r>
            <a:r>
              <a:rPr lang="en-US" sz="4400" dirty="0">
                <a:solidFill>
                  <a:schemeClr val="bg1"/>
                </a:solidFill>
                <a:latin typeface="Aptos Display" panose="020B0004020202020204" pitchFamily="34" charset="0"/>
                <a:ea typeface="+mj-ea"/>
                <a:cs typeface="+mj-cs"/>
              </a:rPr>
              <a:t> dash</a:t>
            </a:r>
            <a:endParaRPr lang="en-US" sz="4400" kern="1200" dirty="0">
              <a:solidFill>
                <a:schemeClr val="bg1"/>
              </a:solidFill>
              <a:latin typeface="Aptos Display" panose="020B0004020202020204" pitchFamily="34" charset="0"/>
              <a:ea typeface="+mj-ea"/>
              <a:cs typeface="+mj-cs"/>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728814" y="835412"/>
            <a:ext cx="5145506" cy="1066612"/>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929563" y="633769"/>
            <a:ext cx="4190378"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PIE CHART</a:t>
            </a:r>
          </a:p>
        </p:txBody>
      </p:sp>
      <p:sp>
        <p:nvSpPr>
          <p:cNvPr id="7" name="TextBox 6">
            <a:extLst>
              <a:ext uri="{FF2B5EF4-FFF2-40B4-BE49-F238E27FC236}">
                <a16:creationId xmlns:a16="http://schemas.microsoft.com/office/drawing/2014/main" id="{015DB698-9624-3EA4-6BCB-51C06597CCAF}"/>
              </a:ext>
            </a:extLst>
          </p:cNvPr>
          <p:cNvSpPr txBox="1"/>
          <p:nvPr/>
        </p:nvSpPr>
        <p:spPr>
          <a:xfrm>
            <a:off x="5929562" y="1135038"/>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827747" y="1086564"/>
            <a:ext cx="410417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It shows the success rate of all launch sites.</a:t>
            </a:r>
          </a:p>
          <a:p>
            <a:pPr marL="285750" indent="-285750">
              <a:buFont typeface="Arial" panose="020B0604020202020204" pitchFamily="34" charset="0"/>
              <a:buChar char="•"/>
            </a:pPr>
            <a:r>
              <a:rPr lang="en-US" sz="1400" dirty="0">
                <a:solidFill>
                  <a:schemeClr val="bg1"/>
                </a:solidFill>
                <a:latin typeface="+mj-lt"/>
              </a:rPr>
              <a:t>It displays the proportion of success and failures of given launch site.</a:t>
            </a:r>
            <a:endParaRPr lang="en-US" sz="1400" dirty="0">
              <a:solidFill>
                <a:schemeClr val="bg1"/>
              </a:solidFill>
              <a:effectLst/>
              <a:latin typeface="+mj-lt"/>
            </a:endParaRPr>
          </a:p>
        </p:txBody>
      </p:sp>
      <p:sp>
        <p:nvSpPr>
          <p:cNvPr id="4" name="TextBox 3">
            <a:extLst>
              <a:ext uri="{FF2B5EF4-FFF2-40B4-BE49-F238E27FC236}">
                <a16:creationId xmlns:a16="http://schemas.microsoft.com/office/drawing/2014/main" id="{655EC552-F1D1-E6D4-E90F-B8959D49A98E}"/>
              </a:ext>
            </a:extLst>
          </p:cNvPr>
          <p:cNvSpPr txBox="1"/>
          <p:nvPr/>
        </p:nvSpPr>
        <p:spPr>
          <a:xfrm>
            <a:off x="2117651" y="6421600"/>
            <a:ext cx="9906000" cy="307777"/>
          </a:xfrm>
          <a:prstGeom prst="rect">
            <a:avLst/>
          </a:prstGeom>
          <a:noFill/>
        </p:spPr>
        <p:txBody>
          <a:bodyPr wrap="square" rtlCol="0">
            <a:spAutoFit/>
          </a:bodyPr>
          <a:lstStyle/>
          <a:p>
            <a:r>
              <a:rPr lang="en-US" sz="1400" dirty="0">
                <a:solidFill>
                  <a:schemeClr val="bg1"/>
                </a:solidFill>
              </a:rPr>
              <a:t>Link to the completed notebook </a:t>
            </a:r>
            <a:r>
              <a:rPr lang="en-US" sz="1400" dirty="0">
                <a:solidFill>
                  <a:schemeClr val="bg1"/>
                </a:solidFill>
                <a:hlinkClick r:id="rId3"/>
              </a:rPr>
              <a:t>https://github.com/byvfx/ibm_ds_capstone/blob/main/dash_spacex_lab.py</a:t>
            </a:r>
            <a:endParaRPr lang="en-US" sz="1400" dirty="0">
              <a:solidFill>
                <a:schemeClr val="bg1"/>
              </a:solidFill>
            </a:endParaRPr>
          </a:p>
        </p:txBody>
      </p:sp>
      <p:sp>
        <p:nvSpPr>
          <p:cNvPr id="6" name="Rectangle: Rounded Corners 5">
            <a:extLst>
              <a:ext uri="{FF2B5EF4-FFF2-40B4-BE49-F238E27FC236}">
                <a16:creationId xmlns:a16="http://schemas.microsoft.com/office/drawing/2014/main" id="{91CB299B-AC1A-80BD-5C3E-F6EB5F0DA435}"/>
              </a:ext>
            </a:extLst>
          </p:cNvPr>
          <p:cNvSpPr/>
          <p:nvPr/>
        </p:nvSpPr>
        <p:spPr>
          <a:xfrm>
            <a:off x="5728814" y="2374148"/>
            <a:ext cx="5145506" cy="1573011"/>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C9A0C7F-2408-E64B-CA4E-9996944ECBBB}"/>
              </a:ext>
            </a:extLst>
          </p:cNvPr>
          <p:cNvSpPr/>
          <p:nvPr/>
        </p:nvSpPr>
        <p:spPr>
          <a:xfrm>
            <a:off x="5929563" y="2172506"/>
            <a:ext cx="4190378" cy="402265"/>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SCATTER PLOT</a:t>
            </a:r>
          </a:p>
        </p:txBody>
      </p:sp>
      <p:sp>
        <p:nvSpPr>
          <p:cNvPr id="9" name="TextBox 8">
            <a:extLst>
              <a:ext uri="{FF2B5EF4-FFF2-40B4-BE49-F238E27FC236}">
                <a16:creationId xmlns:a16="http://schemas.microsoft.com/office/drawing/2014/main" id="{FC986550-B06B-D50A-D302-A1EC0FD285DC}"/>
              </a:ext>
            </a:extLst>
          </p:cNvPr>
          <p:cNvSpPr txBox="1"/>
          <p:nvPr/>
        </p:nvSpPr>
        <p:spPr>
          <a:xfrm>
            <a:off x="5929562" y="2673775"/>
            <a:ext cx="4841358" cy="307777"/>
          </a:xfrm>
          <a:prstGeom prst="rect">
            <a:avLst/>
          </a:prstGeom>
          <a:noFill/>
        </p:spPr>
        <p:txBody>
          <a:bodyPr wrap="square" rtlCol="0">
            <a:spAutoFit/>
          </a:bodyPr>
          <a:lstStyle/>
          <a:p>
            <a:endParaRPr lang="en-US" sz="1400" dirty="0">
              <a:solidFill>
                <a:schemeClr val="bg1"/>
              </a:solidFill>
            </a:endParaRPr>
          </a:p>
        </p:txBody>
      </p:sp>
      <p:sp>
        <p:nvSpPr>
          <p:cNvPr id="11" name="TextBox 10">
            <a:extLst>
              <a:ext uri="{FF2B5EF4-FFF2-40B4-BE49-F238E27FC236}">
                <a16:creationId xmlns:a16="http://schemas.microsoft.com/office/drawing/2014/main" id="{E6BA5A25-F6E3-BDF4-6CEB-73CE912A497F}"/>
              </a:ext>
            </a:extLst>
          </p:cNvPr>
          <p:cNvSpPr txBox="1"/>
          <p:nvPr/>
        </p:nvSpPr>
        <p:spPr>
          <a:xfrm>
            <a:off x="5827747" y="2625301"/>
            <a:ext cx="410417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effectLst/>
                <a:latin typeface="+mj-lt"/>
              </a:rPr>
              <a:t>It shows the correlation between mission outcome and payload mass for different booster versions for all sites or selected site.</a:t>
            </a:r>
          </a:p>
          <a:p>
            <a:pPr marL="285750" indent="-285750">
              <a:buFont typeface="Arial" panose="020B0604020202020204" pitchFamily="34" charset="0"/>
              <a:buChar char="•"/>
            </a:pPr>
            <a:r>
              <a:rPr lang="en-US" sz="1400" dirty="0">
                <a:solidFill>
                  <a:schemeClr val="bg1"/>
                </a:solidFill>
                <a:latin typeface="+mj-lt"/>
              </a:rPr>
              <a:t>The payload mass can be filter by weight range using the slider control.</a:t>
            </a:r>
          </a:p>
        </p:txBody>
      </p:sp>
    </p:spTree>
    <p:extLst>
      <p:ext uri="{BB962C8B-B14F-4D97-AF65-F5344CB8AC3E}">
        <p14:creationId xmlns:p14="http://schemas.microsoft.com/office/powerpoint/2010/main" val="1488652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8">
            <a:extLst>
              <a:ext uri="{FF2B5EF4-FFF2-40B4-BE49-F238E27FC236}">
                <a16:creationId xmlns:a16="http://schemas.microsoft.com/office/drawing/2014/main" id="{2469F4AD-2D15-58D7-80F8-25E66AABBB50}"/>
              </a:ext>
            </a:extLst>
          </p:cNvPr>
          <p:cNvSpPr/>
          <p:nvPr/>
        </p:nvSpPr>
        <p:spPr>
          <a:xfrm>
            <a:off x="5697278" y="1107565"/>
            <a:ext cx="6494722" cy="5444025"/>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Predictive Analysis (Classification)</a:t>
            </a:r>
          </a:p>
        </p:txBody>
      </p:sp>
      <p:sp>
        <p:nvSpPr>
          <p:cNvPr id="5" name="TextBox 4">
            <a:extLst>
              <a:ext uri="{FF2B5EF4-FFF2-40B4-BE49-F238E27FC236}">
                <a16:creationId xmlns:a16="http://schemas.microsoft.com/office/drawing/2014/main" id="{7810B3A9-FD00-53C3-6493-DF6F11558C4B}"/>
              </a:ext>
            </a:extLst>
          </p:cNvPr>
          <p:cNvSpPr txBox="1"/>
          <p:nvPr/>
        </p:nvSpPr>
        <p:spPr>
          <a:xfrm>
            <a:off x="197796" y="6150114"/>
            <a:ext cx="5316282" cy="646331"/>
          </a:xfrm>
          <a:prstGeom prst="rect">
            <a:avLst/>
          </a:prstGeom>
          <a:noFill/>
        </p:spPr>
        <p:txBody>
          <a:bodyPr wrap="square" rtlCol="0">
            <a:spAutoFit/>
          </a:bodyPr>
          <a:lstStyle/>
          <a:p>
            <a:r>
              <a:rPr lang="en-US" sz="1200" dirty="0">
                <a:solidFill>
                  <a:schemeClr val="bg1"/>
                </a:solidFill>
              </a:rPr>
              <a:t>Link to the completed notebook </a:t>
            </a:r>
            <a:r>
              <a:rPr lang="en-US" sz="1200" dirty="0">
                <a:solidFill>
                  <a:schemeClr val="bg1"/>
                </a:solidFill>
                <a:hlinkClick r:id="rId3"/>
              </a:rPr>
              <a:t>https://github.com/byvfx/ibm_ds_capstone/blob/main/SpaceX_Machine_Learning_Prediction_Part_5.jupyterlite.ipynb</a:t>
            </a:r>
            <a:endParaRPr lang="en-US" sz="1200" dirty="0">
              <a:solidFill>
                <a:schemeClr val="bg1"/>
              </a:solidFill>
            </a:endParaRPr>
          </a:p>
        </p:txBody>
      </p:sp>
      <p:sp>
        <p:nvSpPr>
          <p:cNvPr id="2" name="TextBox 1">
            <a:extLst>
              <a:ext uri="{FF2B5EF4-FFF2-40B4-BE49-F238E27FC236}">
                <a16:creationId xmlns:a16="http://schemas.microsoft.com/office/drawing/2014/main" id="{4676B06A-7EEA-8B20-ACF6-DEBB6E21A3DC}"/>
              </a:ext>
            </a:extLst>
          </p:cNvPr>
          <p:cNvSpPr txBox="1"/>
          <p:nvPr/>
        </p:nvSpPr>
        <p:spPr>
          <a:xfrm>
            <a:off x="601980" y="1505545"/>
            <a:ext cx="4815840" cy="313932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mj-lt"/>
              </a:rPr>
              <a:t>I loaded in the data using </a:t>
            </a:r>
            <a:r>
              <a:rPr lang="en-US" sz="1800" dirty="0" err="1">
                <a:solidFill>
                  <a:schemeClr val="bg1"/>
                </a:solidFill>
                <a:latin typeface="+mj-lt"/>
              </a:rPr>
              <a:t>numpy</a:t>
            </a:r>
            <a:r>
              <a:rPr lang="en-US" sz="1800" dirty="0">
                <a:solidFill>
                  <a:schemeClr val="bg1"/>
                </a:solidFill>
                <a:latin typeface="+mj-lt"/>
              </a:rPr>
              <a:t> and pandas, transformed the data, split out data into training and testing.</a:t>
            </a:r>
          </a:p>
          <a:p>
            <a:pPr marL="285750" indent="-285750">
              <a:buFont typeface="Arial" panose="020B0604020202020204" pitchFamily="34" charset="0"/>
              <a:buChar char="•"/>
            </a:pPr>
            <a:r>
              <a:rPr lang="en-US" dirty="0">
                <a:solidFill>
                  <a:schemeClr val="bg1"/>
                </a:solidFill>
                <a:latin typeface="+mj-lt"/>
              </a:rPr>
              <a:t>I built different machine-learning models and tuned different hyperparameters using </a:t>
            </a:r>
            <a:r>
              <a:rPr lang="en-US" dirty="0" err="1">
                <a:solidFill>
                  <a:schemeClr val="bg1"/>
                </a:solidFill>
                <a:latin typeface="+mj-lt"/>
              </a:rPr>
              <a:t>GridSearch</a:t>
            </a:r>
            <a:r>
              <a:rPr lang="en-US" dirty="0">
                <a:solidFill>
                  <a:schemeClr val="bg1"/>
                </a:solidFill>
                <a:latin typeface="+mj-lt"/>
              </a:rPr>
              <a:t> CV.</a:t>
            </a:r>
          </a:p>
          <a:p>
            <a:pPr marL="285750" indent="-285750">
              <a:buFont typeface="Arial" panose="020B0604020202020204" pitchFamily="34" charset="0"/>
              <a:buChar char="•"/>
            </a:pPr>
            <a:r>
              <a:rPr lang="en-US" sz="1800" dirty="0">
                <a:solidFill>
                  <a:schemeClr val="bg1"/>
                </a:solidFill>
                <a:latin typeface="+mj-lt"/>
              </a:rPr>
              <a:t>I </a:t>
            </a:r>
            <a:r>
              <a:rPr lang="en-US" dirty="0">
                <a:solidFill>
                  <a:schemeClr val="bg1"/>
                </a:solidFill>
                <a:latin typeface="+mj-lt"/>
              </a:rPr>
              <a:t>used accuracy as the metric for our model improved the model using feature engineering and algorithm tuning.</a:t>
            </a:r>
          </a:p>
          <a:p>
            <a:pPr marL="285750" indent="-285750">
              <a:buFont typeface="Arial" panose="020B0604020202020204" pitchFamily="34" charset="0"/>
              <a:buChar char="•"/>
            </a:pPr>
            <a:r>
              <a:rPr lang="en-US" dirty="0">
                <a:solidFill>
                  <a:schemeClr val="bg1"/>
                </a:solidFill>
                <a:latin typeface="+mj-lt"/>
              </a:rPr>
              <a:t>I found the best-performing classification model. Which was the decision tree</a:t>
            </a:r>
          </a:p>
        </p:txBody>
      </p:sp>
      <p:pic>
        <p:nvPicPr>
          <p:cNvPr id="6" name="Picture 5">
            <a:extLst>
              <a:ext uri="{FF2B5EF4-FFF2-40B4-BE49-F238E27FC236}">
                <a16:creationId xmlns:a16="http://schemas.microsoft.com/office/drawing/2014/main" id="{6E7A5E55-B608-D291-F079-8465CE16BB76}"/>
              </a:ext>
            </a:extLst>
          </p:cNvPr>
          <p:cNvPicPr>
            <a:picLocks noChangeAspect="1"/>
          </p:cNvPicPr>
          <p:nvPr/>
        </p:nvPicPr>
        <p:blipFill>
          <a:blip r:embed="rId4"/>
          <a:stretch>
            <a:fillRect/>
          </a:stretch>
        </p:blipFill>
        <p:spPr>
          <a:xfrm>
            <a:off x="5681330" y="1143608"/>
            <a:ext cx="2457793" cy="1914792"/>
          </a:xfrm>
          <a:prstGeom prst="rect">
            <a:avLst/>
          </a:prstGeom>
        </p:spPr>
      </p:pic>
      <p:pic>
        <p:nvPicPr>
          <p:cNvPr id="12" name="Picture 11">
            <a:extLst>
              <a:ext uri="{FF2B5EF4-FFF2-40B4-BE49-F238E27FC236}">
                <a16:creationId xmlns:a16="http://schemas.microsoft.com/office/drawing/2014/main" id="{63ABE471-3FE0-7008-506C-3126C1324A79}"/>
              </a:ext>
            </a:extLst>
          </p:cNvPr>
          <p:cNvPicPr>
            <a:picLocks noChangeAspect="1"/>
          </p:cNvPicPr>
          <p:nvPr/>
        </p:nvPicPr>
        <p:blipFill>
          <a:blip r:embed="rId5"/>
          <a:stretch>
            <a:fillRect/>
          </a:stretch>
        </p:blipFill>
        <p:spPr>
          <a:xfrm>
            <a:off x="5681330" y="3058400"/>
            <a:ext cx="2051971" cy="605875"/>
          </a:xfrm>
          <a:prstGeom prst="rect">
            <a:avLst/>
          </a:prstGeom>
        </p:spPr>
      </p:pic>
      <p:pic>
        <p:nvPicPr>
          <p:cNvPr id="16" name="Picture 15">
            <a:extLst>
              <a:ext uri="{FF2B5EF4-FFF2-40B4-BE49-F238E27FC236}">
                <a16:creationId xmlns:a16="http://schemas.microsoft.com/office/drawing/2014/main" id="{DAEDEFB0-9E16-4066-A995-F54CDC497A4E}"/>
              </a:ext>
            </a:extLst>
          </p:cNvPr>
          <p:cNvPicPr>
            <a:picLocks noChangeAspect="1"/>
          </p:cNvPicPr>
          <p:nvPr/>
        </p:nvPicPr>
        <p:blipFill>
          <a:blip r:embed="rId6"/>
          <a:stretch>
            <a:fillRect/>
          </a:stretch>
        </p:blipFill>
        <p:spPr>
          <a:xfrm>
            <a:off x="5697278" y="3852790"/>
            <a:ext cx="3137973" cy="1897645"/>
          </a:xfrm>
          <a:prstGeom prst="rect">
            <a:avLst/>
          </a:prstGeom>
        </p:spPr>
      </p:pic>
      <p:pic>
        <p:nvPicPr>
          <p:cNvPr id="19" name="Picture 18">
            <a:extLst>
              <a:ext uri="{FF2B5EF4-FFF2-40B4-BE49-F238E27FC236}">
                <a16:creationId xmlns:a16="http://schemas.microsoft.com/office/drawing/2014/main" id="{2A9C036E-2D32-B9C7-C1E6-E8C22ECA481F}"/>
              </a:ext>
            </a:extLst>
          </p:cNvPr>
          <p:cNvPicPr>
            <a:picLocks noChangeAspect="1"/>
          </p:cNvPicPr>
          <p:nvPr/>
        </p:nvPicPr>
        <p:blipFill>
          <a:blip r:embed="rId7"/>
          <a:stretch>
            <a:fillRect/>
          </a:stretch>
        </p:blipFill>
        <p:spPr>
          <a:xfrm>
            <a:off x="5697278" y="5752584"/>
            <a:ext cx="1811908" cy="554432"/>
          </a:xfrm>
          <a:prstGeom prst="rect">
            <a:avLst/>
          </a:prstGeom>
        </p:spPr>
      </p:pic>
      <p:pic>
        <p:nvPicPr>
          <p:cNvPr id="22" name="Picture 21">
            <a:extLst>
              <a:ext uri="{FF2B5EF4-FFF2-40B4-BE49-F238E27FC236}">
                <a16:creationId xmlns:a16="http://schemas.microsoft.com/office/drawing/2014/main" id="{880D0147-0E9D-9F4E-5189-B93F304D4443}"/>
              </a:ext>
            </a:extLst>
          </p:cNvPr>
          <p:cNvPicPr>
            <a:picLocks noChangeAspect="1"/>
          </p:cNvPicPr>
          <p:nvPr/>
        </p:nvPicPr>
        <p:blipFill>
          <a:blip r:embed="rId8"/>
          <a:stretch>
            <a:fillRect/>
          </a:stretch>
        </p:blipFill>
        <p:spPr>
          <a:xfrm>
            <a:off x="8292508" y="1138817"/>
            <a:ext cx="2366340" cy="1143160"/>
          </a:xfrm>
          <a:prstGeom prst="rect">
            <a:avLst/>
          </a:prstGeom>
        </p:spPr>
      </p:pic>
      <p:pic>
        <p:nvPicPr>
          <p:cNvPr id="26" name="Picture 25">
            <a:extLst>
              <a:ext uri="{FF2B5EF4-FFF2-40B4-BE49-F238E27FC236}">
                <a16:creationId xmlns:a16="http://schemas.microsoft.com/office/drawing/2014/main" id="{669527AC-33E0-8637-9A0E-07C65C02865A}"/>
              </a:ext>
            </a:extLst>
          </p:cNvPr>
          <p:cNvPicPr>
            <a:picLocks noChangeAspect="1"/>
          </p:cNvPicPr>
          <p:nvPr/>
        </p:nvPicPr>
        <p:blipFill>
          <a:blip r:embed="rId9"/>
          <a:stretch>
            <a:fillRect/>
          </a:stretch>
        </p:blipFill>
        <p:spPr>
          <a:xfrm>
            <a:off x="8292508" y="2260624"/>
            <a:ext cx="1857634" cy="583012"/>
          </a:xfrm>
          <a:prstGeom prst="rect">
            <a:avLst/>
          </a:prstGeom>
        </p:spPr>
      </p:pic>
      <p:pic>
        <p:nvPicPr>
          <p:cNvPr id="31" name="Picture 30">
            <a:extLst>
              <a:ext uri="{FF2B5EF4-FFF2-40B4-BE49-F238E27FC236}">
                <a16:creationId xmlns:a16="http://schemas.microsoft.com/office/drawing/2014/main" id="{4AC3D0C9-63B0-AEA1-84BD-F7A98A742ACE}"/>
              </a:ext>
            </a:extLst>
          </p:cNvPr>
          <p:cNvPicPr>
            <a:picLocks noChangeAspect="1"/>
          </p:cNvPicPr>
          <p:nvPr/>
        </p:nvPicPr>
        <p:blipFill>
          <a:blip r:embed="rId10"/>
          <a:stretch>
            <a:fillRect/>
          </a:stretch>
        </p:blipFill>
        <p:spPr>
          <a:xfrm>
            <a:off x="8292508" y="4555945"/>
            <a:ext cx="3405366" cy="1832034"/>
          </a:xfrm>
          <a:prstGeom prst="rect">
            <a:avLst/>
          </a:prstGeom>
        </p:spPr>
      </p:pic>
    </p:spTree>
    <p:extLst>
      <p:ext uri="{BB962C8B-B14F-4D97-AF65-F5344CB8AC3E}">
        <p14:creationId xmlns:p14="http://schemas.microsoft.com/office/powerpoint/2010/main" val="10275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Results</a:t>
            </a:r>
          </a:p>
        </p:txBody>
      </p:sp>
      <p:sp>
        <p:nvSpPr>
          <p:cNvPr id="4" name="TextBox 3">
            <a:extLst>
              <a:ext uri="{FF2B5EF4-FFF2-40B4-BE49-F238E27FC236}">
                <a16:creationId xmlns:a16="http://schemas.microsoft.com/office/drawing/2014/main" id="{8A79DA41-C8E7-7FF7-3AC7-42E3C61A9E24}"/>
              </a:ext>
            </a:extLst>
          </p:cNvPr>
          <p:cNvSpPr txBox="1"/>
          <p:nvPr/>
        </p:nvSpPr>
        <p:spPr>
          <a:xfrm>
            <a:off x="623777" y="1545265"/>
            <a:ext cx="7159256" cy="2698175"/>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Exploratory data analysis results</a:t>
            </a:r>
          </a:p>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Interactive analytics demo in screenshots</a:t>
            </a:r>
          </a:p>
          <a:p>
            <a:pPr marL="285750" indent="-285750">
              <a:lnSpc>
                <a:spcPct val="100000"/>
              </a:lnSpc>
              <a:spcBef>
                <a:spcPts val="1400"/>
              </a:spcBef>
              <a:buFont typeface="Arial" panose="020B0604020202020204" pitchFamily="34" charset="0"/>
              <a:buChar char="•"/>
            </a:pPr>
            <a:r>
              <a:rPr lang="en-US" sz="3200" dirty="0">
                <a:solidFill>
                  <a:schemeClr val="bg1"/>
                </a:solidFill>
                <a:latin typeface="+mj-lt"/>
              </a:rPr>
              <a:t>Predictive analysis results</a:t>
            </a:r>
          </a:p>
          <a:p>
            <a:endParaRPr lang="en-US" dirty="0"/>
          </a:p>
        </p:txBody>
      </p:sp>
    </p:spTree>
    <p:extLst>
      <p:ext uri="{BB962C8B-B14F-4D97-AF65-F5344CB8AC3E}">
        <p14:creationId xmlns:p14="http://schemas.microsoft.com/office/powerpoint/2010/main" val="297296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Flight Number vs. Launch Site</a:t>
            </a:r>
          </a:p>
        </p:txBody>
      </p:sp>
      <p:pic>
        <p:nvPicPr>
          <p:cNvPr id="2" name="Picture 1">
            <a:extLst>
              <a:ext uri="{FF2B5EF4-FFF2-40B4-BE49-F238E27FC236}">
                <a16:creationId xmlns:a16="http://schemas.microsoft.com/office/drawing/2014/main" id="{B376137F-A932-EE64-B209-8C8C92553B8B}"/>
              </a:ext>
            </a:extLst>
          </p:cNvPr>
          <p:cNvPicPr>
            <a:picLocks noChangeAspect="1"/>
          </p:cNvPicPr>
          <p:nvPr/>
        </p:nvPicPr>
        <p:blipFill>
          <a:blip r:embed="rId3"/>
          <a:stretch>
            <a:fillRect/>
          </a:stretch>
        </p:blipFill>
        <p:spPr>
          <a:xfrm>
            <a:off x="368595" y="1242018"/>
            <a:ext cx="11573821" cy="2493403"/>
          </a:xfrm>
          <a:prstGeom prst="rect">
            <a:avLst/>
          </a:prstGeom>
        </p:spPr>
      </p:pic>
      <p:sp>
        <p:nvSpPr>
          <p:cNvPr id="5" name="TextBox 4">
            <a:extLst>
              <a:ext uri="{FF2B5EF4-FFF2-40B4-BE49-F238E27FC236}">
                <a16:creationId xmlns:a16="http://schemas.microsoft.com/office/drawing/2014/main" id="{5B7E0814-CB2C-F41A-53FE-CE22EBB43824}"/>
              </a:ext>
            </a:extLst>
          </p:cNvPr>
          <p:cNvSpPr txBox="1"/>
          <p:nvPr/>
        </p:nvSpPr>
        <p:spPr>
          <a:xfrm>
            <a:off x="233916" y="4111256"/>
            <a:ext cx="1195808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latin typeface="+mj-lt"/>
              </a:rPr>
              <a:t>More recent missions have higher success rates at all launch sites</a:t>
            </a:r>
          </a:p>
          <a:p>
            <a:pPr marL="285750" indent="-285750" algn="l">
              <a:buFont typeface="Arial" panose="020B0604020202020204" pitchFamily="34" charset="0"/>
              <a:buChar char="•"/>
            </a:pPr>
            <a:r>
              <a:rPr lang="en-US" sz="2000" b="0" i="0" dirty="0">
                <a:solidFill>
                  <a:schemeClr val="bg1"/>
                </a:solidFill>
                <a:effectLst/>
                <a:latin typeface="+mj-lt"/>
              </a:rPr>
              <a:t>There's an apparent trend where certain launch sites are more commonly used during specific flight number ranges.</a:t>
            </a:r>
          </a:p>
          <a:p>
            <a:pPr marL="285750" indent="-285750" algn="l">
              <a:buFont typeface="Arial" panose="020B0604020202020204" pitchFamily="34" charset="0"/>
              <a:buChar char="•"/>
            </a:pPr>
            <a:r>
              <a:rPr lang="en-US" sz="2000" b="0" i="0" dirty="0">
                <a:solidFill>
                  <a:schemeClr val="bg1"/>
                </a:solidFill>
                <a:effectLst/>
                <a:latin typeface="+mj-lt"/>
              </a:rPr>
              <a:t>There seems to be a transition from more Class 0 flights to more Class 1 flights as the flight numbers increase.</a:t>
            </a:r>
          </a:p>
        </p:txBody>
      </p:sp>
    </p:spTree>
    <p:extLst>
      <p:ext uri="{BB962C8B-B14F-4D97-AF65-F5344CB8AC3E}">
        <p14:creationId xmlns:p14="http://schemas.microsoft.com/office/powerpoint/2010/main" val="218046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Launch Site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6" y="4111256"/>
            <a:ext cx="11334307"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There isn't a strong linear correlation between payload mass and launch success or failure for individual launch sites based on the visual inspection.</a:t>
            </a:r>
          </a:p>
          <a:p>
            <a:pPr marL="342900" indent="-342900" algn="l">
              <a:buFont typeface="Arial" panose="020B0604020202020204" pitchFamily="34" charset="0"/>
              <a:buChar char="•"/>
            </a:pPr>
            <a:r>
              <a:rPr lang="en-US" sz="2000" b="0" i="0" dirty="0">
                <a:solidFill>
                  <a:schemeClr val="bg1"/>
                </a:solidFill>
                <a:effectLst/>
                <a:latin typeface="+mj-lt"/>
              </a:rPr>
              <a:t>All launch sites have both successful and unsuccessful launches (Class 0 and Class 1) across various payload masses.</a:t>
            </a:r>
          </a:p>
        </p:txBody>
      </p:sp>
      <p:pic>
        <p:nvPicPr>
          <p:cNvPr id="4" name="Picture 3">
            <a:extLst>
              <a:ext uri="{FF2B5EF4-FFF2-40B4-BE49-F238E27FC236}">
                <a16:creationId xmlns:a16="http://schemas.microsoft.com/office/drawing/2014/main" id="{5AE6C79E-D143-3E40-44F7-7CF84067DDC0}"/>
              </a:ext>
            </a:extLst>
          </p:cNvPr>
          <p:cNvPicPr>
            <a:picLocks noChangeAspect="1"/>
          </p:cNvPicPr>
          <p:nvPr/>
        </p:nvPicPr>
        <p:blipFill>
          <a:blip r:embed="rId3"/>
          <a:stretch>
            <a:fillRect/>
          </a:stretch>
        </p:blipFill>
        <p:spPr>
          <a:xfrm>
            <a:off x="581241" y="1242018"/>
            <a:ext cx="11029517" cy="2182215"/>
          </a:xfrm>
          <a:prstGeom prst="rect">
            <a:avLst/>
          </a:prstGeom>
        </p:spPr>
      </p:pic>
    </p:spTree>
    <p:extLst>
      <p:ext uri="{BB962C8B-B14F-4D97-AF65-F5344CB8AC3E}">
        <p14:creationId xmlns:p14="http://schemas.microsoft.com/office/powerpoint/2010/main" val="9030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000" kern="1200" dirty="0">
                <a:solidFill>
                  <a:schemeClr val="bg1"/>
                </a:solidFill>
                <a:latin typeface="Aptos Display" panose="020B0004020202020204" pitchFamily="34" charset="0"/>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2</a:t>
            </a:fld>
            <a:endParaRPr lang="en-US" sz="1200">
              <a:solidFill>
                <a:schemeClr val="bg1">
                  <a:lumMod val="50000"/>
                </a:schemeClr>
              </a:solidFill>
              <a:latin typeface="+mn-lt"/>
            </a:endParaRPr>
          </a:p>
        </p:txBody>
      </p:sp>
      <p:graphicFrame>
        <p:nvGraphicFramePr>
          <p:cNvPr id="21" name="Content Placeholder 2">
            <a:extLst>
              <a:ext uri="{FF2B5EF4-FFF2-40B4-BE49-F238E27FC236}">
                <a16:creationId xmlns:a16="http://schemas.microsoft.com/office/drawing/2014/main" id="{E92C73E9-F6FC-119E-B80F-2B91FCC5F83F}"/>
              </a:ext>
            </a:extLst>
          </p:cNvPr>
          <p:cNvGraphicFramePr/>
          <p:nvPr>
            <p:extLst>
              <p:ext uri="{D42A27DB-BD31-4B8C-83A1-F6EECF244321}">
                <p14:modId xmlns:p14="http://schemas.microsoft.com/office/powerpoint/2010/main" val="3933009107"/>
              </p:ext>
            </p:extLst>
          </p:nvPr>
        </p:nvGraphicFramePr>
        <p:xfrm>
          <a:off x="4859338" y="576197"/>
          <a:ext cx="6494462" cy="5643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Launch Site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6" y="4498576"/>
            <a:ext cx="11334307" cy="1323439"/>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There isn't a strong linear correlation between payload mass and launch success or failure for individual launch sites based on the visual inspection.</a:t>
            </a:r>
          </a:p>
          <a:p>
            <a:pPr marL="342900" indent="-342900" algn="l">
              <a:buFont typeface="Arial" panose="020B0604020202020204" pitchFamily="34" charset="0"/>
              <a:buChar char="•"/>
            </a:pPr>
            <a:r>
              <a:rPr lang="en-US" sz="2000" b="0" i="0" dirty="0">
                <a:solidFill>
                  <a:schemeClr val="bg1"/>
                </a:solidFill>
                <a:effectLst/>
                <a:latin typeface="+mj-lt"/>
              </a:rPr>
              <a:t>All launch sites have both successful and unsuccessful launches (Class 0 and Class 1) across various payload masses.</a:t>
            </a:r>
          </a:p>
        </p:txBody>
      </p:sp>
      <p:pic>
        <p:nvPicPr>
          <p:cNvPr id="4" name="Picture 3">
            <a:extLst>
              <a:ext uri="{FF2B5EF4-FFF2-40B4-BE49-F238E27FC236}">
                <a16:creationId xmlns:a16="http://schemas.microsoft.com/office/drawing/2014/main" id="{5AE6C79E-D143-3E40-44F7-7CF84067DDC0}"/>
              </a:ext>
            </a:extLst>
          </p:cNvPr>
          <p:cNvPicPr>
            <a:picLocks noChangeAspect="1"/>
          </p:cNvPicPr>
          <p:nvPr/>
        </p:nvPicPr>
        <p:blipFill>
          <a:blip r:embed="rId3"/>
          <a:stretch>
            <a:fillRect/>
          </a:stretch>
        </p:blipFill>
        <p:spPr>
          <a:xfrm>
            <a:off x="581241" y="1532641"/>
            <a:ext cx="11029517" cy="2182215"/>
          </a:xfrm>
          <a:prstGeom prst="rect">
            <a:avLst/>
          </a:prstGeom>
        </p:spPr>
      </p:pic>
    </p:spTree>
    <p:extLst>
      <p:ext uri="{BB962C8B-B14F-4D97-AF65-F5344CB8AC3E}">
        <p14:creationId xmlns:p14="http://schemas.microsoft.com/office/powerpoint/2010/main" val="39529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Success Rate vs Orbit Type</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4" y="5670698"/>
            <a:ext cx="11334307" cy="707886"/>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The chart shows different orbit types have varying levels of launch success rates, with ESI-L1 and GEO achieving almost perfect success, while SSO orbits experience the least success.</a:t>
            </a:r>
          </a:p>
        </p:txBody>
      </p:sp>
      <p:pic>
        <p:nvPicPr>
          <p:cNvPr id="7" name="Picture 6">
            <a:extLst>
              <a:ext uri="{FF2B5EF4-FFF2-40B4-BE49-F238E27FC236}">
                <a16:creationId xmlns:a16="http://schemas.microsoft.com/office/drawing/2014/main" id="{8D19186F-E11D-EF47-97C9-4E1B95ED49B3}"/>
              </a:ext>
            </a:extLst>
          </p:cNvPr>
          <p:cNvPicPr>
            <a:picLocks noChangeAspect="1"/>
          </p:cNvPicPr>
          <p:nvPr/>
        </p:nvPicPr>
        <p:blipFill>
          <a:blip r:embed="rId3"/>
          <a:stretch>
            <a:fillRect/>
          </a:stretch>
        </p:blipFill>
        <p:spPr>
          <a:xfrm>
            <a:off x="2874385" y="1268651"/>
            <a:ext cx="6322725" cy="4320697"/>
          </a:xfrm>
          <a:prstGeom prst="rect">
            <a:avLst/>
          </a:prstGeom>
        </p:spPr>
      </p:pic>
    </p:spTree>
    <p:extLst>
      <p:ext uri="{BB962C8B-B14F-4D97-AF65-F5344CB8AC3E}">
        <p14:creationId xmlns:p14="http://schemas.microsoft.com/office/powerpoint/2010/main" val="187001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Flight Number vs. Orbit</a:t>
            </a:r>
          </a:p>
        </p:txBody>
      </p:sp>
      <p:sp>
        <p:nvSpPr>
          <p:cNvPr id="5" name="TextBox 4">
            <a:extLst>
              <a:ext uri="{FF2B5EF4-FFF2-40B4-BE49-F238E27FC236}">
                <a16:creationId xmlns:a16="http://schemas.microsoft.com/office/drawing/2014/main" id="{5B7E0814-CB2C-F41A-53FE-CE22EBB43824}"/>
              </a:ext>
            </a:extLst>
          </p:cNvPr>
          <p:cNvSpPr txBox="1"/>
          <p:nvPr/>
        </p:nvSpPr>
        <p:spPr>
          <a:xfrm>
            <a:off x="233914" y="5615982"/>
            <a:ext cx="11334307" cy="707886"/>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Orbit types like LEO and ISS have a higher frequency of launches across a broad range of flight numbers, while others like HEO, SO, and GEO have fewer launches.</a:t>
            </a:r>
          </a:p>
        </p:txBody>
      </p:sp>
      <p:pic>
        <p:nvPicPr>
          <p:cNvPr id="2" name="Picture 1">
            <a:extLst>
              <a:ext uri="{FF2B5EF4-FFF2-40B4-BE49-F238E27FC236}">
                <a16:creationId xmlns:a16="http://schemas.microsoft.com/office/drawing/2014/main" id="{481C3046-9098-E694-8CFD-7EDD19FB0D92}"/>
              </a:ext>
            </a:extLst>
          </p:cNvPr>
          <p:cNvPicPr>
            <a:picLocks noChangeAspect="1"/>
          </p:cNvPicPr>
          <p:nvPr/>
        </p:nvPicPr>
        <p:blipFill>
          <a:blip r:embed="rId3"/>
          <a:stretch>
            <a:fillRect/>
          </a:stretch>
        </p:blipFill>
        <p:spPr>
          <a:xfrm>
            <a:off x="3201062" y="1242018"/>
            <a:ext cx="5789875" cy="4308177"/>
          </a:xfrm>
          <a:prstGeom prst="rect">
            <a:avLst/>
          </a:prstGeom>
        </p:spPr>
      </p:pic>
    </p:spTree>
    <p:extLst>
      <p:ext uri="{BB962C8B-B14F-4D97-AF65-F5344CB8AC3E}">
        <p14:creationId xmlns:p14="http://schemas.microsoft.com/office/powerpoint/2010/main" val="1632860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Payload vs. Orbit Type</a:t>
            </a:r>
          </a:p>
        </p:txBody>
      </p:sp>
      <p:sp>
        <p:nvSpPr>
          <p:cNvPr id="5" name="TextBox 4">
            <a:extLst>
              <a:ext uri="{FF2B5EF4-FFF2-40B4-BE49-F238E27FC236}">
                <a16:creationId xmlns:a16="http://schemas.microsoft.com/office/drawing/2014/main" id="{5B7E0814-CB2C-F41A-53FE-CE22EBB43824}"/>
              </a:ext>
            </a:extLst>
          </p:cNvPr>
          <p:cNvSpPr txBox="1"/>
          <p:nvPr/>
        </p:nvSpPr>
        <p:spPr>
          <a:xfrm>
            <a:off x="368594" y="5179068"/>
            <a:ext cx="11334307" cy="1015663"/>
          </a:xfrm>
          <a:prstGeom prst="rect">
            <a:avLst/>
          </a:prstGeom>
          <a:noFill/>
        </p:spPr>
        <p:txBody>
          <a:bodyPr wrap="square" rtlCol="0">
            <a:spAutoFit/>
          </a:bodyPr>
          <a:lstStyle/>
          <a:p>
            <a:pPr marL="342900" indent="-342900" algn="l">
              <a:buFont typeface="Arial" panose="020B0604020202020204" pitchFamily="34" charset="0"/>
              <a:buChar char="•"/>
            </a:pPr>
            <a:r>
              <a:rPr lang="en-US" sz="2000" b="0" i="0" dirty="0">
                <a:solidFill>
                  <a:schemeClr val="bg1"/>
                </a:solidFill>
                <a:effectLst/>
                <a:latin typeface="+mj-lt"/>
              </a:rPr>
              <a:t>Some orbit types, like LEO and ISS, mainly deal with lighter payloads, while others, like MEO, handle heavier ones. Both success and failure outcomes are present across the different payload ranges for various orbits.</a:t>
            </a:r>
          </a:p>
        </p:txBody>
      </p:sp>
      <p:pic>
        <p:nvPicPr>
          <p:cNvPr id="4" name="Picture 3">
            <a:extLst>
              <a:ext uri="{FF2B5EF4-FFF2-40B4-BE49-F238E27FC236}">
                <a16:creationId xmlns:a16="http://schemas.microsoft.com/office/drawing/2014/main" id="{F2D821E4-71AD-144C-D0CD-2C3A15090238}"/>
              </a:ext>
            </a:extLst>
          </p:cNvPr>
          <p:cNvPicPr>
            <a:picLocks noChangeAspect="1"/>
          </p:cNvPicPr>
          <p:nvPr/>
        </p:nvPicPr>
        <p:blipFill>
          <a:blip r:embed="rId3"/>
          <a:stretch>
            <a:fillRect/>
          </a:stretch>
        </p:blipFill>
        <p:spPr>
          <a:xfrm>
            <a:off x="3544928" y="1242018"/>
            <a:ext cx="5102143" cy="3797544"/>
          </a:xfrm>
          <a:prstGeom prst="rect">
            <a:avLst/>
          </a:prstGeom>
        </p:spPr>
      </p:pic>
    </p:spTree>
    <p:extLst>
      <p:ext uri="{BB962C8B-B14F-4D97-AF65-F5344CB8AC3E}">
        <p14:creationId xmlns:p14="http://schemas.microsoft.com/office/powerpoint/2010/main" val="1228762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Launch Success Yearly Trend</a:t>
            </a:r>
          </a:p>
        </p:txBody>
      </p:sp>
      <p:sp>
        <p:nvSpPr>
          <p:cNvPr id="5" name="TextBox 4">
            <a:extLst>
              <a:ext uri="{FF2B5EF4-FFF2-40B4-BE49-F238E27FC236}">
                <a16:creationId xmlns:a16="http://schemas.microsoft.com/office/drawing/2014/main" id="{5B7E0814-CB2C-F41A-53FE-CE22EBB43824}"/>
              </a:ext>
            </a:extLst>
          </p:cNvPr>
          <p:cNvSpPr txBox="1"/>
          <p:nvPr/>
        </p:nvSpPr>
        <p:spPr>
          <a:xfrm>
            <a:off x="368594" y="5179068"/>
            <a:ext cx="11334307"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solidFill>
                  <a:schemeClr val="bg1"/>
                </a:solidFill>
                <a:latin typeface="+mj-lt"/>
              </a:rPr>
              <a:t>Over the years we can see that the success rate has steadily climbed</a:t>
            </a:r>
            <a:endParaRPr lang="en-US" sz="2000" b="0" i="0" dirty="0">
              <a:solidFill>
                <a:schemeClr val="bg1"/>
              </a:solidFill>
              <a:effectLst/>
              <a:latin typeface="+mj-lt"/>
            </a:endParaRPr>
          </a:p>
        </p:txBody>
      </p:sp>
      <p:pic>
        <p:nvPicPr>
          <p:cNvPr id="6" name="Picture 5">
            <a:extLst>
              <a:ext uri="{FF2B5EF4-FFF2-40B4-BE49-F238E27FC236}">
                <a16:creationId xmlns:a16="http://schemas.microsoft.com/office/drawing/2014/main" id="{BBA1AA13-6972-6465-FC24-97AC02511730}"/>
              </a:ext>
            </a:extLst>
          </p:cNvPr>
          <p:cNvPicPr>
            <a:picLocks noChangeAspect="1"/>
          </p:cNvPicPr>
          <p:nvPr/>
        </p:nvPicPr>
        <p:blipFill>
          <a:blip r:embed="rId3"/>
          <a:stretch>
            <a:fillRect/>
          </a:stretch>
        </p:blipFill>
        <p:spPr>
          <a:xfrm>
            <a:off x="3123054" y="1242018"/>
            <a:ext cx="5654796" cy="3865382"/>
          </a:xfrm>
          <a:prstGeom prst="rect">
            <a:avLst/>
          </a:prstGeom>
        </p:spPr>
      </p:pic>
    </p:spTree>
    <p:extLst>
      <p:ext uri="{BB962C8B-B14F-4D97-AF65-F5344CB8AC3E}">
        <p14:creationId xmlns:p14="http://schemas.microsoft.com/office/powerpoint/2010/main" val="2476099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All Launch Site Names</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5756704" cy="1077218"/>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DISTINCT </a:t>
            </a:r>
            <a:r>
              <a:rPr lang="en-US" b="0" dirty="0" err="1">
                <a:solidFill>
                  <a:srgbClr val="CE9178"/>
                </a:solidFill>
                <a:effectLst/>
                <a:latin typeface="Consolas" panose="020B0609020204030204" pitchFamily="49" charset="0"/>
              </a:rPr>
              <a:t>Launch_Site</a:t>
            </a:r>
            <a:r>
              <a:rPr lang="en-US" b="0" dirty="0">
                <a:solidFill>
                  <a:srgbClr val="CE9178"/>
                </a:solidFill>
                <a:effectLst/>
                <a:latin typeface="Consolas" panose="020B0609020204030204" pitchFamily="49" charset="0"/>
              </a:rPr>
              <a:t> FROM SPACEXTBL;</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403498" y="5252484"/>
            <a:ext cx="10144187" cy="1200329"/>
          </a:xfrm>
          <a:prstGeom prst="rect">
            <a:avLst/>
          </a:prstGeom>
          <a:noFill/>
        </p:spPr>
        <p:txBody>
          <a:bodyPr wrap="non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400" dirty="0">
                <a:solidFill>
                  <a:schemeClr val="bg1"/>
                </a:solidFill>
              </a:rPr>
              <a:t>We are looking for names with unique launch site names in the </a:t>
            </a:r>
            <a:r>
              <a:rPr lang="en-US" sz="2400" dirty="0" err="1">
                <a:solidFill>
                  <a:schemeClr val="bg1"/>
                </a:solidFill>
              </a:rPr>
              <a:t>Spacex</a:t>
            </a:r>
            <a:r>
              <a:rPr lang="en-US" sz="2400" dirty="0">
                <a:solidFill>
                  <a:schemeClr val="bg1"/>
                </a:solidFill>
              </a:rPr>
              <a:t> table</a:t>
            </a:r>
          </a:p>
          <a:p>
            <a:pPr marL="342900" indent="-342900">
              <a:buFont typeface="Arial" panose="020B0604020202020204" pitchFamily="34" charset="0"/>
              <a:buChar char="•"/>
            </a:pPr>
            <a:r>
              <a:rPr lang="en-US" sz="2400" dirty="0">
                <a:solidFill>
                  <a:schemeClr val="bg1"/>
                </a:solidFill>
              </a:rPr>
              <a:t>Using  select distinct statement to retrieve the unique launch site names</a:t>
            </a:r>
          </a:p>
        </p:txBody>
      </p:sp>
      <p:pic>
        <p:nvPicPr>
          <p:cNvPr id="9" name="Picture 8">
            <a:extLst>
              <a:ext uri="{FF2B5EF4-FFF2-40B4-BE49-F238E27FC236}">
                <a16:creationId xmlns:a16="http://schemas.microsoft.com/office/drawing/2014/main" id="{46A90D62-F3AC-FA2E-5A93-30467E7D3068}"/>
              </a:ext>
            </a:extLst>
          </p:cNvPr>
          <p:cNvPicPr>
            <a:picLocks noChangeAspect="1"/>
          </p:cNvPicPr>
          <p:nvPr/>
        </p:nvPicPr>
        <p:blipFill>
          <a:blip r:embed="rId3"/>
          <a:stretch>
            <a:fillRect/>
          </a:stretch>
        </p:blipFill>
        <p:spPr>
          <a:xfrm>
            <a:off x="8461549" y="1991726"/>
            <a:ext cx="1514686" cy="2029108"/>
          </a:xfrm>
          <a:prstGeom prst="rect">
            <a:avLst/>
          </a:prstGeom>
        </p:spPr>
      </p:pic>
    </p:spTree>
    <p:extLst>
      <p:ext uri="{BB962C8B-B14F-4D97-AF65-F5344CB8AC3E}">
        <p14:creationId xmlns:p14="http://schemas.microsoft.com/office/powerpoint/2010/main" val="939712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Launch Site Names Begin with 'CCA'</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3097323"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 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Launch_Site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LIKE 'CCA%’ limit 5;</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531089" y="4771624"/>
            <a:ext cx="9448912"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records that begin with CCA with a limit of 5</a:t>
            </a:r>
          </a:p>
          <a:p>
            <a:pPr marL="342900" indent="-342900">
              <a:buFont typeface="Arial" panose="020B0604020202020204" pitchFamily="34" charset="0"/>
              <a:buChar char="•"/>
            </a:pPr>
            <a:r>
              <a:rPr lang="en-US" sz="2000" dirty="0">
                <a:solidFill>
                  <a:schemeClr val="bg1"/>
                </a:solidFill>
              </a:rPr>
              <a:t>Using the  like operator to search a specific pattern and using the limit clause to retrieve on 5 records</a:t>
            </a:r>
          </a:p>
        </p:txBody>
      </p:sp>
      <p:pic>
        <p:nvPicPr>
          <p:cNvPr id="6" name="Picture 5">
            <a:extLst>
              <a:ext uri="{FF2B5EF4-FFF2-40B4-BE49-F238E27FC236}">
                <a16:creationId xmlns:a16="http://schemas.microsoft.com/office/drawing/2014/main" id="{E724B049-4992-B966-1518-D12A8F549303}"/>
              </a:ext>
            </a:extLst>
          </p:cNvPr>
          <p:cNvPicPr>
            <a:picLocks noChangeAspect="1"/>
          </p:cNvPicPr>
          <p:nvPr/>
        </p:nvPicPr>
        <p:blipFill>
          <a:blip r:embed="rId3"/>
          <a:stretch>
            <a:fillRect/>
          </a:stretch>
        </p:blipFill>
        <p:spPr>
          <a:xfrm>
            <a:off x="6104639" y="2076817"/>
            <a:ext cx="5860046" cy="1631217"/>
          </a:xfrm>
          <a:prstGeom prst="rect">
            <a:avLst/>
          </a:prstGeom>
        </p:spPr>
      </p:pic>
    </p:spTree>
    <p:extLst>
      <p:ext uri="{BB962C8B-B14F-4D97-AF65-F5344CB8AC3E}">
        <p14:creationId xmlns:p14="http://schemas.microsoft.com/office/powerpoint/2010/main" val="264009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Total Payload Mass</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5123518"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Customer, SUM(PAYLOAD_MASS__KG_)</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Customer = 'NASA (CRS)';</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total payload mass carried by the booster launched by NASA (CRS)</a:t>
            </a:r>
          </a:p>
          <a:p>
            <a:pPr marL="342900" indent="-342900">
              <a:buFont typeface="Arial" panose="020B0604020202020204" pitchFamily="34" charset="0"/>
              <a:buChar char="•"/>
            </a:pPr>
            <a:r>
              <a:rPr lang="en-US" sz="2000" dirty="0">
                <a:solidFill>
                  <a:schemeClr val="bg1"/>
                </a:solidFill>
              </a:rPr>
              <a:t>Using the sum function to return the total and then using the condition customer = NASA CRS to filter the records</a:t>
            </a:r>
          </a:p>
        </p:txBody>
      </p:sp>
      <p:pic>
        <p:nvPicPr>
          <p:cNvPr id="8" name="Picture 7">
            <a:extLst>
              <a:ext uri="{FF2B5EF4-FFF2-40B4-BE49-F238E27FC236}">
                <a16:creationId xmlns:a16="http://schemas.microsoft.com/office/drawing/2014/main" id="{18631F03-7F5F-757C-BFCE-64B0F76F15BE}"/>
              </a:ext>
            </a:extLst>
          </p:cNvPr>
          <p:cNvPicPr>
            <a:picLocks noChangeAspect="1"/>
          </p:cNvPicPr>
          <p:nvPr/>
        </p:nvPicPr>
        <p:blipFill>
          <a:blip r:embed="rId3"/>
          <a:stretch>
            <a:fillRect/>
          </a:stretch>
        </p:blipFill>
        <p:spPr>
          <a:xfrm>
            <a:off x="8499654" y="1982935"/>
            <a:ext cx="1438476" cy="571580"/>
          </a:xfrm>
          <a:prstGeom prst="rect">
            <a:avLst/>
          </a:prstGeom>
        </p:spPr>
      </p:pic>
    </p:spTree>
    <p:extLst>
      <p:ext uri="{BB962C8B-B14F-4D97-AF65-F5344CB8AC3E}">
        <p14:creationId xmlns:p14="http://schemas.microsoft.com/office/powerpoint/2010/main" val="16702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Average Payload Mass by F9 v1.1</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6009979" cy="1908215"/>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a:t>
            </a:r>
            <a:r>
              <a:rPr lang="en-US" b="0" dirty="0" err="1">
                <a:solidFill>
                  <a:srgbClr val="CE9178"/>
                </a:solidFill>
                <a:effectLst/>
                <a:latin typeface="Consolas" panose="020B0609020204030204" pitchFamily="49" charset="0"/>
              </a:rPr>
              <a:t>Booster_Version</a:t>
            </a:r>
            <a:r>
              <a:rPr lang="en-US" b="0" dirty="0">
                <a:solidFill>
                  <a:srgbClr val="CE9178"/>
                </a:solidFill>
                <a:effectLst/>
                <a:latin typeface="Consolas" panose="020B0609020204030204" pitchFamily="49" charset="0"/>
              </a:rPr>
              <a:t>, AVG(PAYLOAD_MASS__KG_)</a:t>
            </a:r>
          </a:p>
          <a:p>
            <a:r>
              <a:rPr lang="en-US" b="0" dirty="0">
                <a:solidFill>
                  <a:srgbClr val="CE9178"/>
                </a:solidFill>
                <a:effectLst/>
                <a:latin typeface="Consolas" panose="020B0609020204030204" pitchFamily="49" charset="0"/>
              </a:rPr>
              <a:t>AS </a:t>
            </a:r>
            <a:r>
              <a:rPr lang="en-US" b="0" dirty="0" err="1">
                <a:solidFill>
                  <a:srgbClr val="CE9178"/>
                </a:solidFill>
                <a:effectLst/>
                <a:latin typeface="Consolas" panose="020B0609020204030204" pitchFamily="49" charset="0"/>
              </a:rPr>
              <a:t>avg_payload_mass</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Booster_Version</a:t>
            </a:r>
            <a:r>
              <a:rPr lang="en-US" b="0" dirty="0">
                <a:solidFill>
                  <a:srgbClr val="CE9178"/>
                </a:solidFill>
                <a:effectLst/>
                <a:latin typeface="Consolas" panose="020B0609020204030204" pitchFamily="49" charset="0"/>
              </a:rPr>
              <a:t> = 'F9 v1.1';</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average payload mass of  the F9 v1.1 rocket</a:t>
            </a:r>
          </a:p>
          <a:p>
            <a:pPr marL="342900" indent="-342900">
              <a:buFont typeface="Arial" panose="020B0604020202020204" pitchFamily="34" charset="0"/>
              <a:buChar char="•"/>
            </a:pPr>
            <a:r>
              <a:rPr lang="en-US" sz="2000" dirty="0">
                <a:solidFill>
                  <a:schemeClr val="bg1"/>
                </a:solidFill>
              </a:rPr>
              <a:t>Using the avg function to return the mean and then using the condition </a:t>
            </a:r>
            <a:r>
              <a:rPr lang="en-US" sz="2000" dirty="0" err="1">
                <a:solidFill>
                  <a:schemeClr val="bg1"/>
                </a:solidFill>
              </a:rPr>
              <a:t>booster_version</a:t>
            </a:r>
            <a:r>
              <a:rPr lang="en-US" sz="2000" dirty="0">
                <a:solidFill>
                  <a:schemeClr val="bg1"/>
                </a:solidFill>
              </a:rPr>
              <a:t> = F9 v1.1 to filter the records</a:t>
            </a:r>
          </a:p>
        </p:txBody>
      </p:sp>
      <p:pic>
        <p:nvPicPr>
          <p:cNvPr id="6" name="Picture 5">
            <a:extLst>
              <a:ext uri="{FF2B5EF4-FFF2-40B4-BE49-F238E27FC236}">
                <a16:creationId xmlns:a16="http://schemas.microsoft.com/office/drawing/2014/main" id="{DBCB197D-DF9D-56A3-E6FF-C08BE88BF7FA}"/>
              </a:ext>
            </a:extLst>
          </p:cNvPr>
          <p:cNvPicPr>
            <a:picLocks noChangeAspect="1"/>
          </p:cNvPicPr>
          <p:nvPr/>
        </p:nvPicPr>
        <p:blipFill>
          <a:blip r:embed="rId3"/>
          <a:stretch>
            <a:fillRect/>
          </a:stretch>
        </p:blipFill>
        <p:spPr>
          <a:xfrm>
            <a:off x="8595108" y="2017717"/>
            <a:ext cx="1381318" cy="571580"/>
          </a:xfrm>
          <a:prstGeom prst="rect">
            <a:avLst/>
          </a:prstGeom>
        </p:spPr>
      </p:pic>
    </p:spTree>
    <p:extLst>
      <p:ext uri="{BB962C8B-B14F-4D97-AF65-F5344CB8AC3E}">
        <p14:creationId xmlns:p14="http://schemas.microsoft.com/office/powerpoint/2010/main" val="2035267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First Successful Ground Landing Date</a:t>
            </a:r>
          </a:p>
        </p:txBody>
      </p:sp>
      <p:sp>
        <p:nvSpPr>
          <p:cNvPr id="2" name="TextBox 1">
            <a:extLst>
              <a:ext uri="{FF2B5EF4-FFF2-40B4-BE49-F238E27FC236}">
                <a16:creationId xmlns:a16="http://schemas.microsoft.com/office/drawing/2014/main" id="{7F970BFE-9076-8EB9-A5F6-8C986FD3AD08}"/>
              </a:ext>
            </a:extLst>
          </p:cNvPr>
          <p:cNvSpPr txBox="1"/>
          <p:nvPr/>
        </p:nvSpPr>
        <p:spPr>
          <a:xfrm>
            <a:off x="368595" y="1453117"/>
            <a:ext cx="6136616" cy="1631216"/>
          </a:xfrm>
          <a:prstGeom prst="rect">
            <a:avLst/>
          </a:prstGeom>
          <a:noFill/>
        </p:spPr>
        <p:txBody>
          <a:bodyPr wrap="none" rtlCol="0">
            <a:spAutoFit/>
          </a:bodyPr>
          <a:lstStyle/>
          <a:p>
            <a:r>
              <a:rPr lang="en-US" sz="2800" dirty="0">
                <a:solidFill>
                  <a:schemeClr val="bg1"/>
                </a:solidFill>
              </a:rPr>
              <a:t>SQL Query</a:t>
            </a:r>
          </a:p>
          <a:p>
            <a:r>
              <a:rPr lang="en-US" b="0" dirty="0">
                <a:solidFill>
                  <a:srgbClr val="CE9178"/>
                </a:solidFill>
                <a:effectLst/>
                <a:latin typeface="Consolas" panose="020B0609020204030204" pitchFamily="49" charset="0"/>
              </a:rPr>
              <a:t>SELECT MIN(Date)</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FROM SPACEXTBL</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WHERE </a:t>
            </a:r>
            <a:r>
              <a:rPr lang="en-US" b="0" dirty="0" err="1">
                <a:solidFill>
                  <a:srgbClr val="CE9178"/>
                </a:solidFill>
                <a:effectLst/>
                <a:latin typeface="Consolas" panose="020B0609020204030204" pitchFamily="49" charset="0"/>
              </a:rPr>
              <a:t>Landing_Outcome</a:t>
            </a:r>
            <a:r>
              <a:rPr lang="en-US" b="0" dirty="0">
                <a:solidFill>
                  <a:srgbClr val="CE9178"/>
                </a:solidFill>
                <a:effectLst/>
                <a:latin typeface="Consolas" panose="020B0609020204030204" pitchFamily="49" charset="0"/>
              </a:rPr>
              <a:t> = 'Success (ground pad)';</a:t>
            </a:r>
            <a:endParaRPr lang="en-US" b="0" dirty="0">
              <a:solidFill>
                <a:srgbClr val="D4D4D4"/>
              </a:solidFill>
              <a:effectLst/>
              <a:latin typeface="Consolas" panose="020B0609020204030204" pitchFamily="49" charset="0"/>
            </a:endParaRPr>
          </a:p>
          <a:p>
            <a:endParaRPr lang="en-US" dirty="0">
              <a:solidFill>
                <a:schemeClr val="bg1"/>
              </a:solidFill>
            </a:endParaRPr>
          </a:p>
        </p:txBody>
      </p:sp>
      <p:sp>
        <p:nvSpPr>
          <p:cNvPr id="4" name="TextBox 3">
            <a:extLst>
              <a:ext uri="{FF2B5EF4-FFF2-40B4-BE49-F238E27FC236}">
                <a16:creationId xmlns:a16="http://schemas.microsoft.com/office/drawing/2014/main" id="{0321C3FB-3796-63AD-1454-3D5CAEA06318}"/>
              </a:ext>
            </a:extLst>
          </p:cNvPr>
          <p:cNvSpPr txBox="1"/>
          <p:nvPr/>
        </p:nvSpPr>
        <p:spPr>
          <a:xfrm>
            <a:off x="8187071" y="1453117"/>
            <a:ext cx="2063642" cy="523220"/>
          </a:xfrm>
          <a:prstGeom prst="rect">
            <a:avLst/>
          </a:prstGeom>
          <a:noFill/>
        </p:spPr>
        <p:txBody>
          <a:bodyPr wrap="none" rtlCol="0">
            <a:spAutoFit/>
          </a:bodyPr>
          <a:lstStyle/>
          <a:p>
            <a:r>
              <a:rPr lang="en-US" sz="2800" dirty="0">
                <a:solidFill>
                  <a:schemeClr val="bg1"/>
                </a:solidFill>
              </a:rPr>
              <a:t>Query Result</a:t>
            </a:r>
          </a:p>
        </p:txBody>
      </p:sp>
      <p:sp>
        <p:nvSpPr>
          <p:cNvPr id="7" name="TextBox 6">
            <a:extLst>
              <a:ext uri="{FF2B5EF4-FFF2-40B4-BE49-F238E27FC236}">
                <a16:creationId xmlns:a16="http://schemas.microsoft.com/office/drawing/2014/main" id="{937395C1-EDA6-7CFF-6796-6392D6392307}"/>
              </a:ext>
            </a:extLst>
          </p:cNvPr>
          <p:cNvSpPr txBox="1"/>
          <p:nvPr/>
        </p:nvSpPr>
        <p:spPr>
          <a:xfrm>
            <a:off x="1282995" y="4247085"/>
            <a:ext cx="9704205" cy="1384995"/>
          </a:xfrm>
          <a:prstGeom prst="rect">
            <a:avLst/>
          </a:prstGeom>
          <a:noFill/>
        </p:spPr>
        <p:txBody>
          <a:bodyPr wrap="square" rtlCol="0">
            <a:spAutoFit/>
          </a:bodyPr>
          <a:lstStyle/>
          <a:p>
            <a:r>
              <a:rPr lang="en-US" sz="2400" dirty="0">
                <a:solidFill>
                  <a:schemeClr val="bg1"/>
                </a:solidFill>
              </a:rPr>
              <a:t>Explanation </a:t>
            </a:r>
          </a:p>
          <a:p>
            <a:pPr marL="342900" indent="-342900">
              <a:buFont typeface="Arial" panose="020B0604020202020204" pitchFamily="34" charset="0"/>
              <a:buChar char="•"/>
            </a:pPr>
            <a:r>
              <a:rPr lang="en-US" sz="2000" dirty="0">
                <a:solidFill>
                  <a:schemeClr val="bg1"/>
                </a:solidFill>
              </a:rPr>
              <a:t>We are looking for the first occurrence of a successful landing on the ground pan</a:t>
            </a:r>
          </a:p>
          <a:p>
            <a:pPr marL="342900" indent="-342900">
              <a:buFont typeface="Arial" panose="020B0604020202020204" pitchFamily="34" charset="0"/>
              <a:buChar char="•"/>
            </a:pPr>
            <a:r>
              <a:rPr lang="en-US" sz="2000" dirty="0">
                <a:solidFill>
                  <a:schemeClr val="bg1"/>
                </a:solidFill>
              </a:rPr>
              <a:t>Using the min function to return the first date and then using the condition </a:t>
            </a:r>
            <a:r>
              <a:rPr lang="en-US" sz="2000" dirty="0" err="1">
                <a:solidFill>
                  <a:schemeClr val="bg1"/>
                </a:solidFill>
              </a:rPr>
              <a:t>Landing_Outcome</a:t>
            </a:r>
            <a:r>
              <a:rPr lang="en-US" sz="2000" dirty="0">
                <a:solidFill>
                  <a:schemeClr val="bg1"/>
                </a:solidFill>
              </a:rPr>
              <a:t> = Success (</a:t>
            </a:r>
            <a:r>
              <a:rPr lang="en-US" sz="2000">
                <a:solidFill>
                  <a:schemeClr val="bg1"/>
                </a:solidFill>
              </a:rPr>
              <a:t>ground pad) to </a:t>
            </a:r>
            <a:r>
              <a:rPr lang="en-US" sz="2000" dirty="0">
                <a:solidFill>
                  <a:schemeClr val="bg1"/>
                </a:solidFill>
              </a:rPr>
              <a:t>filter the records</a:t>
            </a:r>
          </a:p>
        </p:txBody>
      </p:sp>
      <p:pic>
        <p:nvPicPr>
          <p:cNvPr id="8" name="Picture 7">
            <a:extLst>
              <a:ext uri="{FF2B5EF4-FFF2-40B4-BE49-F238E27FC236}">
                <a16:creationId xmlns:a16="http://schemas.microsoft.com/office/drawing/2014/main" id="{A1040305-794B-ECE0-4251-8124C070F84F}"/>
              </a:ext>
            </a:extLst>
          </p:cNvPr>
          <p:cNvPicPr>
            <a:picLocks noChangeAspect="1"/>
          </p:cNvPicPr>
          <p:nvPr/>
        </p:nvPicPr>
        <p:blipFill>
          <a:blip r:embed="rId3"/>
          <a:stretch>
            <a:fillRect/>
          </a:stretch>
        </p:blipFill>
        <p:spPr>
          <a:xfrm>
            <a:off x="8799733" y="2098543"/>
            <a:ext cx="838317" cy="571580"/>
          </a:xfrm>
          <a:prstGeom prst="rect">
            <a:avLst/>
          </a:prstGeom>
        </p:spPr>
      </p:pic>
    </p:spTree>
    <p:extLst>
      <p:ext uri="{BB962C8B-B14F-4D97-AF65-F5344CB8AC3E}">
        <p14:creationId xmlns:p14="http://schemas.microsoft.com/office/powerpoint/2010/main" val="163243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a:spLocks noGrp="1" noRot="1" noMove="1" noResize="1" noEditPoints="1" noAdjustHandles="1" noChangeArrowheads="1" noChangeShapeType="1"/>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206693"/>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3</a:t>
            </a:fld>
            <a:endParaRPr lang="en-US" sz="1200">
              <a:solidFill>
                <a:schemeClr val="bg1">
                  <a:lumMod val="50000"/>
                </a:schemeClr>
              </a:solidFill>
              <a:latin typeface="+mn-lt"/>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10"/>
            <a:ext cx="6357972" cy="2730530"/>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7" y="583019"/>
            <a:ext cx="4238846" cy="53162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SUMMARY OF METHODOLOGIES</a:t>
            </a:r>
          </a:p>
        </p:txBody>
      </p:sp>
      <p:sp>
        <p:nvSpPr>
          <p:cNvPr id="7" name="TextBox 6">
            <a:extLst>
              <a:ext uri="{FF2B5EF4-FFF2-40B4-BE49-F238E27FC236}">
                <a16:creationId xmlns:a16="http://schemas.microsoft.com/office/drawing/2014/main" id="{015DB698-9624-3EA4-6BCB-51C06597CCAF}"/>
              </a:ext>
            </a:extLst>
          </p:cNvPr>
          <p:cNvSpPr txBox="1"/>
          <p:nvPr/>
        </p:nvSpPr>
        <p:spPr>
          <a:xfrm>
            <a:off x="5784112" y="1253278"/>
            <a:ext cx="484135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Data Collection through SpaceX API</a:t>
            </a:r>
          </a:p>
          <a:p>
            <a:pPr marL="285750" indent="-285750">
              <a:buFont typeface="Arial" panose="020B0604020202020204" pitchFamily="34" charset="0"/>
              <a:buChar char="•"/>
            </a:pPr>
            <a:r>
              <a:rPr lang="en-US" sz="2000" dirty="0">
                <a:solidFill>
                  <a:schemeClr val="bg1"/>
                </a:solidFill>
              </a:rPr>
              <a:t>Data Collection with Web Scraping</a:t>
            </a:r>
          </a:p>
          <a:p>
            <a:pPr marL="285750" indent="-285750">
              <a:buFont typeface="Arial" panose="020B0604020202020204" pitchFamily="34" charset="0"/>
              <a:buChar char="•"/>
            </a:pPr>
            <a:r>
              <a:rPr lang="en-US" sz="2000" dirty="0">
                <a:solidFill>
                  <a:schemeClr val="bg1"/>
                </a:solidFill>
              </a:rPr>
              <a:t>Data Wrangling</a:t>
            </a:r>
          </a:p>
          <a:p>
            <a:pPr marL="285750" indent="-285750">
              <a:buFont typeface="Arial" panose="020B0604020202020204" pitchFamily="34" charset="0"/>
              <a:buChar char="•"/>
            </a:pPr>
            <a:r>
              <a:rPr lang="en-US" sz="2000" dirty="0">
                <a:solidFill>
                  <a:schemeClr val="bg1"/>
                </a:solidFill>
              </a:rPr>
              <a:t>EDA with Visualization</a:t>
            </a:r>
          </a:p>
          <a:p>
            <a:pPr marL="285750" indent="-285750">
              <a:buFont typeface="Arial" panose="020B0604020202020204" pitchFamily="34" charset="0"/>
              <a:buChar char="•"/>
            </a:pPr>
            <a:r>
              <a:rPr lang="en-US" sz="2000" dirty="0">
                <a:solidFill>
                  <a:schemeClr val="bg1"/>
                </a:solidFill>
              </a:rPr>
              <a:t>EDA with SQL</a:t>
            </a:r>
          </a:p>
          <a:p>
            <a:pPr marL="285750" indent="-285750">
              <a:buFont typeface="Arial" panose="020B0604020202020204" pitchFamily="34" charset="0"/>
              <a:buChar char="•"/>
            </a:pPr>
            <a:r>
              <a:rPr lang="en-US" sz="2000" dirty="0">
                <a:solidFill>
                  <a:schemeClr val="bg1"/>
                </a:solidFill>
              </a:rPr>
              <a:t>Building an Interactive Map with Folium</a:t>
            </a:r>
          </a:p>
          <a:p>
            <a:pPr marL="285750" indent="-285750">
              <a:buFont typeface="Arial" panose="020B0604020202020204" pitchFamily="34" charset="0"/>
              <a:buChar char="•"/>
            </a:pPr>
            <a:r>
              <a:rPr lang="en-US" sz="2000" dirty="0">
                <a:solidFill>
                  <a:schemeClr val="bg1"/>
                </a:solidFill>
              </a:rPr>
              <a:t>Machine Learning Prediction and Analysis</a:t>
            </a:r>
          </a:p>
          <a:p>
            <a:pPr marL="285750" indent="-285750">
              <a:buFont typeface="Arial" panose="020B0604020202020204" pitchFamily="34" charset="0"/>
              <a:buChar char="•"/>
            </a:pPr>
            <a:endParaRPr lang="en-US" sz="2000" dirty="0">
              <a:solidFill>
                <a:schemeClr val="bg1"/>
              </a:solidFill>
            </a:endParaRPr>
          </a:p>
        </p:txBody>
      </p:sp>
      <p:sp>
        <p:nvSpPr>
          <p:cNvPr id="8" name="Rectangle: Rounded Corners 7">
            <a:extLst>
              <a:ext uri="{FF2B5EF4-FFF2-40B4-BE49-F238E27FC236}">
                <a16:creationId xmlns:a16="http://schemas.microsoft.com/office/drawing/2014/main" id="{E8DF9825-BBB2-39EB-F626-F8EC81A17F73}"/>
              </a:ext>
            </a:extLst>
          </p:cNvPr>
          <p:cNvSpPr/>
          <p:nvPr/>
        </p:nvSpPr>
        <p:spPr>
          <a:xfrm>
            <a:off x="5415814" y="4081394"/>
            <a:ext cx="6357972" cy="1500289"/>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6F5A0F9-578D-0599-04EC-01A2CF986714}"/>
              </a:ext>
            </a:extLst>
          </p:cNvPr>
          <p:cNvSpPr/>
          <p:nvPr/>
        </p:nvSpPr>
        <p:spPr>
          <a:xfrm>
            <a:off x="5514747" y="3815581"/>
            <a:ext cx="4385544" cy="5518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SUMMARY OF ALL RESULTS</a:t>
            </a:r>
          </a:p>
        </p:txBody>
      </p:sp>
      <p:sp>
        <p:nvSpPr>
          <p:cNvPr id="13" name="TextBox 12">
            <a:extLst>
              <a:ext uri="{FF2B5EF4-FFF2-40B4-BE49-F238E27FC236}">
                <a16:creationId xmlns:a16="http://schemas.microsoft.com/office/drawing/2014/main" id="{954FDA90-1EB6-A107-FB5C-F1BA25D962FD}"/>
              </a:ext>
            </a:extLst>
          </p:cNvPr>
          <p:cNvSpPr txBox="1"/>
          <p:nvPr/>
        </p:nvSpPr>
        <p:spPr>
          <a:xfrm>
            <a:off x="5616562" y="4374901"/>
            <a:ext cx="588786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Preliminary analysis based on EDA</a:t>
            </a:r>
          </a:p>
          <a:p>
            <a:pPr marL="285750" indent="-285750">
              <a:buFont typeface="Arial" panose="020B0604020202020204" pitchFamily="34" charset="0"/>
              <a:buChar char="•"/>
            </a:pPr>
            <a:r>
              <a:rPr lang="en-US" sz="2000" dirty="0">
                <a:solidFill>
                  <a:schemeClr val="bg1"/>
                </a:solidFill>
              </a:rPr>
              <a:t>Interactive Analytics with screenshots</a:t>
            </a:r>
          </a:p>
          <a:p>
            <a:pPr marL="285750" indent="-285750">
              <a:buFont typeface="Arial" panose="020B0604020202020204" pitchFamily="34" charset="0"/>
              <a:buChar char="•"/>
            </a:pPr>
            <a:r>
              <a:rPr lang="en-US" sz="2000" dirty="0">
                <a:solidFill>
                  <a:schemeClr val="bg1"/>
                </a:solidFill>
              </a:rPr>
              <a:t>Machine Learning Predictive analysis results </a:t>
            </a:r>
          </a:p>
        </p:txBody>
      </p:sp>
    </p:spTree>
    <p:extLst>
      <p:ext uri="{BB962C8B-B14F-4D97-AF65-F5344CB8AC3E}">
        <p14:creationId xmlns:p14="http://schemas.microsoft.com/office/powerpoint/2010/main" val="521631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Introduction</a:t>
            </a:r>
            <a:endParaRPr lang="en-US" sz="3600" kern="1200" dirty="0">
              <a:solidFill>
                <a:schemeClr val="bg1"/>
              </a:solidFill>
              <a:latin typeface="Aptos Display" panose="020B0004020202020204" pitchFamily="34" charset="0"/>
              <a:ea typeface="+mj-ea"/>
              <a:cs typeface="+mj-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5946222"/>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lumMod val="50000"/>
                  </a:schemeClr>
                </a:solidFill>
                <a:latin typeface="+mn-lt"/>
              </a:rPr>
              <a:pPr>
                <a:spcAft>
                  <a:spcPts val="600"/>
                </a:spcAft>
              </a:pPr>
              <a:t>4</a:t>
            </a:fld>
            <a:endParaRPr lang="en-US" sz="1200">
              <a:solidFill>
                <a:schemeClr val="bg1">
                  <a:lumMod val="50000"/>
                </a:schemeClr>
              </a:solidFill>
              <a:latin typeface="+mn-lt"/>
            </a:endParaRP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10"/>
            <a:ext cx="6357972" cy="3298674"/>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7" y="583019"/>
            <a:ext cx="4238846" cy="53162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PROJECT BACKGROUND AND CONTEXT</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2893100"/>
          </a:xfrm>
          <a:prstGeom prst="rect">
            <a:avLst/>
          </a:prstGeom>
          <a:noFill/>
        </p:spPr>
        <p:txBody>
          <a:bodyPr wrap="square" rtlCol="0">
            <a:spAutoFit/>
          </a:bodyPr>
          <a:lstStyle/>
          <a:p>
            <a:r>
              <a:rPr lang="en-US" sz="1400" b="0" i="0" dirty="0">
                <a:solidFill>
                  <a:srgbClr val="D1D5DB"/>
                </a:solidFill>
                <a:effectLst/>
                <a:latin typeface="Söhne"/>
              </a:rPr>
              <a:t>SpaceX has transformed the space industry with its Falcon 9 rocket by prioritizing reusability to reduce launch costs. According to their website, a Falcon 9 launch costs around $62 million, whereas other providers, including NASA, can charge over $165 million for similar launches. One of the key factors in SpaceX's cost-saving approach is their ability to successfully land and reuse the first stage of the Falcon 9. If a new competitor, such as </a:t>
            </a:r>
            <a:r>
              <a:rPr lang="en-US" sz="1400" b="0" i="0" dirty="0" err="1">
                <a:solidFill>
                  <a:srgbClr val="D1D5DB"/>
                </a:solidFill>
                <a:effectLst/>
                <a:latin typeface="Söhne"/>
              </a:rPr>
              <a:t>SpaceY</a:t>
            </a:r>
            <a:r>
              <a:rPr lang="en-US" sz="1400" b="0" i="0" dirty="0">
                <a:solidFill>
                  <a:srgbClr val="D1D5DB"/>
                </a:solidFill>
                <a:effectLst/>
                <a:latin typeface="Söhne"/>
              </a:rPr>
              <a:t>, wants to challenge SpaceX in the market, it is essential to understand the success rate of first-stage landings. This project aims to analyze the available data and use machine learning to predict the success of the Falcon 9’s first-stage landing. Such insights can be invaluable for competitors looking to effectively bid against SpaceX.</a:t>
            </a:r>
            <a:endParaRPr lang="en-US" sz="1400" dirty="0">
              <a:solidFill>
                <a:schemeClr val="bg1"/>
              </a:solidFill>
            </a:endParaRPr>
          </a:p>
        </p:txBody>
      </p:sp>
      <p:sp>
        <p:nvSpPr>
          <p:cNvPr id="8" name="Rectangle: Rounded Corners 7">
            <a:extLst>
              <a:ext uri="{FF2B5EF4-FFF2-40B4-BE49-F238E27FC236}">
                <a16:creationId xmlns:a16="http://schemas.microsoft.com/office/drawing/2014/main" id="{E8DF9825-BBB2-39EB-F626-F8EC81A17F73}"/>
              </a:ext>
            </a:extLst>
          </p:cNvPr>
          <p:cNvSpPr/>
          <p:nvPr/>
        </p:nvSpPr>
        <p:spPr>
          <a:xfrm>
            <a:off x="5415814" y="4694424"/>
            <a:ext cx="6357972" cy="1904850"/>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6F5A0F9-578D-0599-04EC-01A2CF986714}"/>
              </a:ext>
            </a:extLst>
          </p:cNvPr>
          <p:cNvSpPr/>
          <p:nvPr/>
        </p:nvSpPr>
        <p:spPr>
          <a:xfrm>
            <a:off x="5514747" y="4428611"/>
            <a:ext cx="4385544" cy="55182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t>MATTERS TO EXAMINE</a:t>
            </a:r>
          </a:p>
        </p:txBody>
      </p:sp>
      <p:sp>
        <p:nvSpPr>
          <p:cNvPr id="13" name="TextBox 12">
            <a:extLst>
              <a:ext uri="{FF2B5EF4-FFF2-40B4-BE49-F238E27FC236}">
                <a16:creationId xmlns:a16="http://schemas.microsoft.com/office/drawing/2014/main" id="{954FDA90-1EB6-A107-FB5C-F1BA25D962FD}"/>
              </a:ext>
            </a:extLst>
          </p:cNvPr>
          <p:cNvSpPr txBox="1"/>
          <p:nvPr/>
        </p:nvSpPr>
        <p:spPr>
          <a:xfrm>
            <a:off x="5616562" y="4987931"/>
            <a:ext cx="5887866"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What factors determine if Falcon 9 will land successfully?</a:t>
            </a:r>
          </a:p>
          <a:p>
            <a:pPr marL="285750" indent="-285750">
              <a:buFont typeface="Arial" panose="020B0604020202020204" pitchFamily="34" charset="0"/>
              <a:buChar char="•"/>
            </a:pPr>
            <a:r>
              <a:rPr lang="en-US" sz="1600" dirty="0">
                <a:solidFill>
                  <a:schemeClr val="bg1"/>
                </a:solidFill>
              </a:rPr>
              <a:t>How does the success rate of the Falcon 9 landings compare to other rockets?</a:t>
            </a:r>
          </a:p>
          <a:p>
            <a:pPr marL="285750" indent="-285750">
              <a:buFont typeface="Arial" panose="020B0604020202020204" pitchFamily="34" charset="0"/>
              <a:buChar char="•"/>
            </a:pPr>
            <a:r>
              <a:rPr lang="en-US" sz="1600" dirty="0">
                <a:solidFill>
                  <a:schemeClr val="bg1"/>
                </a:solidFill>
              </a:rPr>
              <a:t>What features in the data are most influential in predicting successful lands?</a:t>
            </a:r>
          </a:p>
        </p:txBody>
      </p:sp>
    </p:spTree>
    <p:extLst>
      <p:ext uri="{BB962C8B-B14F-4D97-AF65-F5344CB8AC3E}">
        <p14:creationId xmlns:p14="http://schemas.microsoft.com/office/powerpoint/2010/main" val="2003590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Rounded Corners 1">
            <a:extLst>
              <a:ext uri="{FF2B5EF4-FFF2-40B4-BE49-F238E27FC236}">
                <a16:creationId xmlns:a16="http://schemas.microsoft.com/office/drawing/2014/main" id="{BC76B172-154E-7DD9-D5B1-04C04679161A}"/>
              </a:ext>
            </a:extLst>
          </p:cNvPr>
          <p:cNvSpPr/>
          <p:nvPr/>
        </p:nvSpPr>
        <p:spPr>
          <a:xfrm>
            <a:off x="611767" y="576197"/>
            <a:ext cx="3799367" cy="5643628"/>
          </a:xfrm>
          <a:prstGeom prst="roundRect">
            <a:avLst>
              <a:gd name="adj" fmla="val 3048"/>
            </a:avLst>
          </a:prstGeom>
          <a:gradFill flip="none" rotWithShape="1">
            <a:gsLst>
              <a:gs pos="100000">
                <a:schemeClr val="bg1">
                  <a:alpha val="0"/>
                  <a:lumMod val="0"/>
                </a:schemeClr>
              </a:gs>
              <a:gs pos="0">
                <a:srgbClr val="0B49CB"/>
              </a:gs>
            </a:gsLst>
            <a:lin ang="5400000" scaled="1"/>
            <a:tileRect/>
          </a:gra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6627" y="1347395"/>
            <a:ext cx="3289648" cy="4163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chemeClr val="bg1"/>
                </a:solidFill>
                <a:latin typeface="Aptos Display" panose="020B0004020202020204" pitchFamily="34" charset="0"/>
                <a:ea typeface="+mj-ea"/>
                <a:cs typeface="+mj-cs"/>
              </a:rPr>
              <a:t>Methodology</a:t>
            </a:r>
          </a:p>
        </p:txBody>
      </p:sp>
      <p:sp>
        <p:nvSpPr>
          <p:cNvPr id="5" name="Rectangle: Rounded Corners 4">
            <a:extLst>
              <a:ext uri="{FF2B5EF4-FFF2-40B4-BE49-F238E27FC236}">
                <a16:creationId xmlns:a16="http://schemas.microsoft.com/office/drawing/2014/main" id="{7EF03F25-78B2-695E-1F06-C343B1CB86D9}"/>
              </a:ext>
            </a:extLst>
          </p:cNvPr>
          <p:cNvSpPr/>
          <p:nvPr/>
        </p:nvSpPr>
        <p:spPr>
          <a:xfrm>
            <a:off x="5415814" y="842009"/>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5514746" y="640367"/>
            <a:ext cx="5734501" cy="40226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DATA COLLECTION METHODOLOGY</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5514747" y="1093162"/>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Using SpaceX Rest API</a:t>
            </a:r>
          </a:p>
          <a:p>
            <a:pPr marL="285750" indent="-285750">
              <a:buFont typeface="Arial" panose="020B0604020202020204" pitchFamily="34" charset="0"/>
              <a:buChar char="•"/>
            </a:pPr>
            <a:r>
              <a:rPr lang="en-US" sz="1400" dirty="0">
                <a:solidFill>
                  <a:schemeClr val="bg1"/>
                </a:solidFill>
              </a:rPr>
              <a:t>Web Scrapping from Wikipedia</a:t>
            </a:r>
            <a:r>
              <a:rPr lang="en-US" sz="1400" dirty="0"/>
              <a:t> </a:t>
            </a:r>
          </a:p>
        </p:txBody>
      </p:sp>
      <p:sp>
        <p:nvSpPr>
          <p:cNvPr id="29" name="Rectangle: Rounded Corners 28">
            <a:extLst>
              <a:ext uri="{FF2B5EF4-FFF2-40B4-BE49-F238E27FC236}">
                <a16:creationId xmlns:a16="http://schemas.microsoft.com/office/drawing/2014/main" id="{5ACA6EC6-CB4E-0CFE-6699-DACE0FF5FEFC}"/>
              </a:ext>
            </a:extLst>
          </p:cNvPr>
          <p:cNvSpPr/>
          <p:nvPr/>
        </p:nvSpPr>
        <p:spPr>
          <a:xfrm>
            <a:off x="5415814" y="2064533"/>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143537F-5DBA-E53C-E02A-DC85EC412436}"/>
              </a:ext>
            </a:extLst>
          </p:cNvPr>
          <p:cNvSpPr/>
          <p:nvPr/>
        </p:nvSpPr>
        <p:spPr>
          <a:xfrm>
            <a:off x="5521984" y="1869190"/>
            <a:ext cx="5727263" cy="402265"/>
          </a:xfrm>
          <a:prstGeom prst="roundRect">
            <a:avLst/>
          </a:prstGeom>
          <a:solidFill>
            <a:srgbClr val="30559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DATA WRANGLING</a:t>
            </a:r>
          </a:p>
        </p:txBody>
      </p:sp>
      <p:sp>
        <p:nvSpPr>
          <p:cNvPr id="31" name="TextBox 30">
            <a:extLst>
              <a:ext uri="{FF2B5EF4-FFF2-40B4-BE49-F238E27FC236}">
                <a16:creationId xmlns:a16="http://schemas.microsoft.com/office/drawing/2014/main" id="{C319AA51-45DA-238A-A155-939DDA7678EC}"/>
              </a:ext>
            </a:extLst>
          </p:cNvPr>
          <p:cNvSpPr txBox="1"/>
          <p:nvPr/>
        </p:nvSpPr>
        <p:spPr>
          <a:xfrm>
            <a:off x="5616562" y="2364160"/>
            <a:ext cx="4841358" cy="307777"/>
          </a:xfrm>
          <a:prstGeom prst="rect">
            <a:avLst/>
          </a:prstGeom>
          <a:noFill/>
        </p:spPr>
        <p:txBody>
          <a:bodyPr wrap="square" rtlCol="0">
            <a:spAutoFit/>
          </a:bodyPr>
          <a:lstStyle/>
          <a:p>
            <a:endParaRPr lang="en-US" sz="1400" dirty="0">
              <a:solidFill>
                <a:schemeClr val="bg1"/>
              </a:solidFill>
            </a:endParaRPr>
          </a:p>
        </p:txBody>
      </p:sp>
      <p:sp>
        <p:nvSpPr>
          <p:cNvPr id="32" name="TextBox 31">
            <a:extLst>
              <a:ext uri="{FF2B5EF4-FFF2-40B4-BE49-F238E27FC236}">
                <a16:creationId xmlns:a16="http://schemas.microsoft.com/office/drawing/2014/main" id="{EF874634-5D15-EBF3-0453-9FF115FAC5E4}"/>
              </a:ext>
            </a:extLst>
          </p:cNvPr>
          <p:cNvSpPr txBox="1"/>
          <p:nvPr/>
        </p:nvSpPr>
        <p:spPr>
          <a:xfrm>
            <a:off x="5514747" y="2315686"/>
            <a:ext cx="612436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Data was cleaned  and transformed using one-hot encoding for machine learning</a:t>
            </a:r>
          </a:p>
        </p:txBody>
      </p:sp>
      <p:sp>
        <p:nvSpPr>
          <p:cNvPr id="33" name="Rectangle: Rounded Corners 32">
            <a:extLst>
              <a:ext uri="{FF2B5EF4-FFF2-40B4-BE49-F238E27FC236}">
                <a16:creationId xmlns:a16="http://schemas.microsoft.com/office/drawing/2014/main" id="{0A89C968-813A-80C9-B977-C6391BA0A780}"/>
              </a:ext>
            </a:extLst>
          </p:cNvPr>
          <p:cNvSpPr/>
          <p:nvPr/>
        </p:nvSpPr>
        <p:spPr>
          <a:xfrm>
            <a:off x="5387609" y="3300324"/>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07B97731-DCB0-EEB1-39A0-344490FF433C}"/>
              </a:ext>
            </a:extLst>
          </p:cNvPr>
          <p:cNvSpPr/>
          <p:nvPr/>
        </p:nvSpPr>
        <p:spPr>
          <a:xfrm>
            <a:off x="5451009" y="3105390"/>
            <a:ext cx="5798238" cy="402265"/>
          </a:xfrm>
          <a:prstGeom prst="roundRect">
            <a:avLst/>
          </a:prstGeom>
          <a:solidFill>
            <a:srgbClr val="4A76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PERFORM EDA USING VISUALIZATION AND SQL</a:t>
            </a:r>
          </a:p>
        </p:txBody>
      </p:sp>
      <p:sp>
        <p:nvSpPr>
          <p:cNvPr id="35" name="TextBox 34">
            <a:extLst>
              <a:ext uri="{FF2B5EF4-FFF2-40B4-BE49-F238E27FC236}">
                <a16:creationId xmlns:a16="http://schemas.microsoft.com/office/drawing/2014/main" id="{3B40D285-094D-FE73-BEBA-01E6324AFF40}"/>
              </a:ext>
            </a:extLst>
          </p:cNvPr>
          <p:cNvSpPr txBox="1"/>
          <p:nvPr/>
        </p:nvSpPr>
        <p:spPr>
          <a:xfrm>
            <a:off x="5588357" y="3599951"/>
            <a:ext cx="4841358" cy="307777"/>
          </a:xfrm>
          <a:prstGeom prst="rect">
            <a:avLst/>
          </a:prstGeom>
          <a:noFill/>
        </p:spPr>
        <p:txBody>
          <a:bodyPr wrap="square" rtlCol="0">
            <a:spAutoFit/>
          </a:bodyPr>
          <a:lstStyle/>
          <a:p>
            <a:endParaRPr lang="en-US" sz="1400" dirty="0">
              <a:solidFill>
                <a:schemeClr val="bg1"/>
              </a:solidFill>
            </a:endParaRPr>
          </a:p>
        </p:txBody>
      </p:sp>
      <p:sp>
        <p:nvSpPr>
          <p:cNvPr id="36" name="TextBox 35">
            <a:extLst>
              <a:ext uri="{FF2B5EF4-FFF2-40B4-BE49-F238E27FC236}">
                <a16:creationId xmlns:a16="http://schemas.microsoft.com/office/drawing/2014/main" id="{3D6969F1-3B82-45A9-4CAE-DFB92A741C5F}"/>
              </a:ext>
            </a:extLst>
          </p:cNvPr>
          <p:cNvSpPr txBox="1"/>
          <p:nvPr/>
        </p:nvSpPr>
        <p:spPr>
          <a:xfrm>
            <a:off x="5486542" y="3551477"/>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Data was queried with SQL and various  plots were used to show patterns in the data</a:t>
            </a:r>
          </a:p>
        </p:txBody>
      </p:sp>
      <p:sp>
        <p:nvSpPr>
          <p:cNvPr id="37" name="Rectangle: Rounded Corners 36">
            <a:extLst>
              <a:ext uri="{FF2B5EF4-FFF2-40B4-BE49-F238E27FC236}">
                <a16:creationId xmlns:a16="http://schemas.microsoft.com/office/drawing/2014/main" id="{52DFC630-8B67-473C-40E9-F6ACCA13041B}"/>
              </a:ext>
            </a:extLst>
          </p:cNvPr>
          <p:cNvSpPr/>
          <p:nvPr/>
        </p:nvSpPr>
        <p:spPr>
          <a:xfrm>
            <a:off x="5387610" y="4503132"/>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8EA8461-E52A-AD71-07E2-773E2D5F5755}"/>
              </a:ext>
            </a:extLst>
          </p:cNvPr>
          <p:cNvSpPr/>
          <p:nvPr/>
        </p:nvSpPr>
        <p:spPr>
          <a:xfrm>
            <a:off x="5486542" y="4301490"/>
            <a:ext cx="5802704" cy="402265"/>
          </a:xfrm>
          <a:prstGeom prst="roundRect">
            <a:avLst/>
          </a:prstGeom>
          <a:solidFill>
            <a:srgbClr val="7193D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INTERACTIVE VISUAL ANALYTICS USING FOLIUM AND PLOTLY DASH</a:t>
            </a:r>
          </a:p>
        </p:txBody>
      </p:sp>
      <p:sp>
        <p:nvSpPr>
          <p:cNvPr id="39" name="TextBox 38">
            <a:extLst>
              <a:ext uri="{FF2B5EF4-FFF2-40B4-BE49-F238E27FC236}">
                <a16:creationId xmlns:a16="http://schemas.microsoft.com/office/drawing/2014/main" id="{B66F8055-A105-2D6E-529F-09EBE98E5974}"/>
              </a:ext>
            </a:extLst>
          </p:cNvPr>
          <p:cNvSpPr txBox="1"/>
          <p:nvPr/>
        </p:nvSpPr>
        <p:spPr>
          <a:xfrm>
            <a:off x="5588358" y="4802759"/>
            <a:ext cx="4841358" cy="307777"/>
          </a:xfrm>
          <a:prstGeom prst="rect">
            <a:avLst/>
          </a:prstGeom>
          <a:noFill/>
        </p:spPr>
        <p:txBody>
          <a:bodyPr wrap="square" rtlCol="0">
            <a:spAutoFit/>
          </a:bodyPr>
          <a:lstStyle/>
          <a:p>
            <a:endParaRPr lang="en-US" sz="1400" dirty="0">
              <a:solidFill>
                <a:schemeClr val="bg1"/>
              </a:solidFill>
            </a:endParaRPr>
          </a:p>
        </p:txBody>
      </p:sp>
      <p:sp>
        <p:nvSpPr>
          <p:cNvPr id="40" name="TextBox 39">
            <a:extLst>
              <a:ext uri="{FF2B5EF4-FFF2-40B4-BE49-F238E27FC236}">
                <a16:creationId xmlns:a16="http://schemas.microsoft.com/office/drawing/2014/main" id="{D0904976-5C41-9A57-22E8-5A8F9503D69D}"/>
              </a:ext>
            </a:extLst>
          </p:cNvPr>
          <p:cNvSpPr txBox="1"/>
          <p:nvPr/>
        </p:nvSpPr>
        <p:spPr>
          <a:xfrm>
            <a:off x="5486543" y="4754285"/>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Folium was used along with Dash to build interactive maps and a dashboard</a:t>
            </a:r>
          </a:p>
        </p:txBody>
      </p:sp>
      <p:sp>
        <p:nvSpPr>
          <p:cNvPr id="41" name="Rectangle: Rounded Corners 40">
            <a:extLst>
              <a:ext uri="{FF2B5EF4-FFF2-40B4-BE49-F238E27FC236}">
                <a16:creationId xmlns:a16="http://schemas.microsoft.com/office/drawing/2014/main" id="{1622CE8D-333E-6BBC-47CB-1F94E740B779}"/>
              </a:ext>
            </a:extLst>
          </p:cNvPr>
          <p:cNvSpPr/>
          <p:nvPr/>
        </p:nvSpPr>
        <p:spPr>
          <a:xfrm>
            <a:off x="5375855" y="5705940"/>
            <a:ext cx="6357972" cy="873377"/>
          </a:xfrm>
          <a:prstGeom prst="roundRect">
            <a:avLst>
              <a:gd name="adj" fmla="val 3322"/>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36DDCFC1-469E-1751-24E4-5E38F639F99C}"/>
              </a:ext>
            </a:extLst>
          </p:cNvPr>
          <p:cNvSpPr/>
          <p:nvPr/>
        </p:nvSpPr>
        <p:spPr>
          <a:xfrm>
            <a:off x="5486542" y="5504807"/>
            <a:ext cx="5802703" cy="402265"/>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PERFORM PREDICTIVE ANALYSIS USING CLASSIFICTION MODELS</a:t>
            </a:r>
          </a:p>
        </p:txBody>
      </p:sp>
      <p:sp>
        <p:nvSpPr>
          <p:cNvPr id="43" name="TextBox 42">
            <a:extLst>
              <a:ext uri="{FF2B5EF4-FFF2-40B4-BE49-F238E27FC236}">
                <a16:creationId xmlns:a16="http://schemas.microsoft.com/office/drawing/2014/main" id="{44B95299-87A7-795B-0AA8-C2A8D4E5E907}"/>
              </a:ext>
            </a:extLst>
          </p:cNvPr>
          <p:cNvSpPr txBox="1"/>
          <p:nvPr/>
        </p:nvSpPr>
        <p:spPr>
          <a:xfrm>
            <a:off x="5576603" y="6005567"/>
            <a:ext cx="4841358" cy="307777"/>
          </a:xfrm>
          <a:prstGeom prst="rect">
            <a:avLst/>
          </a:prstGeom>
          <a:noFill/>
        </p:spPr>
        <p:txBody>
          <a:bodyPr wrap="square" rtlCol="0">
            <a:spAutoFit/>
          </a:bodyPr>
          <a:lstStyle/>
          <a:p>
            <a:endParaRPr lang="en-US" sz="1400" dirty="0">
              <a:solidFill>
                <a:schemeClr val="bg1"/>
              </a:solidFill>
            </a:endParaRPr>
          </a:p>
        </p:txBody>
      </p:sp>
      <p:sp>
        <p:nvSpPr>
          <p:cNvPr id="44" name="TextBox 43">
            <a:extLst>
              <a:ext uri="{FF2B5EF4-FFF2-40B4-BE49-F238E27FC236}">
                <a16:creationId xmlns:a16="http://schemas.microsoft.com/office/drawing/2014/main" id="{A2178C3C-7896-988F-C438-F609D89E22E0}"/>
              </a:ext>
            </a:extLst>
          </p:cNvPr>
          <p:cNvSpPr txBox="1"/>
          <p:nvPr/>
        </p:nvSpPr>
        <p:spPr>
          <a:xfrm>
            <a:off x="5521984" y="5957093"/>
            <a:ext cx="410417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Different ML algorithms were used to find the most accurate results on the data.</a:t>
            </a:r>
          </a:p>
        </p:txBody>
      </p:sp>
    </p:spTree>
    <p:extLst>
      <p:ext uri="{BB962C8B-B14F-4D97-AF65-F5344CB8AC3E}">
        <p14:creationId xmlns:p14="http://schemas.microsoft.com/office/powerpoint/2010/main" val="304670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4" name="TextBox 13">
            <a:extLst>
              <a:ext uri="{FF2B5EF4-FFF2-40B4-BE49-F238E27FC236}">
                <a16:creationId xmlns:a16="http://schemas.microsoft.com/office/drawing/2014/main" id="{7CDA61B1-BFC7-A240-D5D2-C003A943A463}"/>
              </a:ext>
            </a:extLst>
          </p:cNvPr>
          <p:cNvSpPr txBox="1"/>
          <p:nvPr/>
        </p:nvSpPr>
        <p:spPr>
          <a:xfrm>
            <a:off x="687565" y="1295523"/>
            <a:ext cx="10490797" cy="3724096"/>
          </a:xfrm>
          <a:prstGeom prst="rect">
            <a:avLst/>
          </a:prstGeom>
          <a:noFill/>
        </p:spPr>
        <p:txBody>
          <a:bodyPr wrap="square" rtlCol="0">
            <a:spAutoFit/>
          </a:bodyPr>
          <a:lstStyle/>
          <a:p>
            <a:pPr>
              <a:lnSpc>
                <a:spcPct val="150000"/>
              </a:lnSpc>
            </a:pPr>
            <a:r>
              <a:rPr lang="en-US" sz="3200" dirty="0">
                <a:solidFill>
                  <a:schemeClr val="bg1"/>
                </a:solidFill>
              </a:rPr>
              <a:t>For data collection, I employed the following methods:</a:t>
            </a:r>
          </a:p>
          <a:p>
            <a:pPr marL="342900" indent="-342900">
              <a:lnSpc>
                <a:spcPct val="150000"/>
              </a:lnSpc>
              <a:buFont typeface="Arial" panose="020B0604020202020204" pitchFamily="34" charset="0"/>
              <a:buChar char="•"/>
            </a:pPr>
            <a:r>
              <a:rPr lang="en-US" sz="2800" dirty="0">
                <a:solidFill>
                  <a:schemeClr val="bg1"/>
                </a:solidFill>
                <a:effectLst/>
                <a:latin typeface="+mj-lt"/>
              </a:rPr>
              <a:t>Request and parse the SpaceX launch data using the GET request via the SpaceX Rest API</a:t>
            </a:r>
          </a:p>
          <a:p>
            <a:pPr marL="342900" indent="-342900">
              <a:lnSpc>
                <a:spcPct val="150000"/>
              </a:lnSpc>
              <a:buFont typeface="Arial" panose="020B0604020202020204" pitchFamily="34" charset="0"/>
              <a:buChar char="•"/>
            </a:pPr>
            <a:r>
              <a:rPr lang="en-US" sz="2800" dirty="0">
                <a:solidFill>
                  <a:schemeClr val="bg1"/>
                </a:solidFill>
                <a:latin typeface="+mj-lt"/>
              </a:rPr>
              <a:t>Web scrape SpaceX’s Wikipedia page for launch data using Beautiful Soup. The objective was to get the necessary tables needed from it.</a:t>
            </a:r>
          </a:p>
          <a:p>
            <a:endParaRPr lang="en-US" sz="2000" dirty="0">
              <a:solidFill>
                <a:schemeClr val="bg1"/>
              </a:solidFill>
            </a:endParaRPr>
          </a:p>
        </p:txBody>
      </p:sp>
    </p:spTree>
    <p:extLst>
      <p:ext uri="{BB962C8B-B14F-4D97-AF65-F5344CB8AC3E}">
        <p14:creationId xmlns:p14="http://schemas.microsoft.com/office/powerpoint/2010/main" val="99049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66CF9D59-E7B4-25E5-344F-3D3FD80A8E28}"/>
              </a:ext>
            </a:extLst>
          </p:cNvPr>
          <p:cNvSpPr/>
          <p:nvPr/>
        </p:nvSpPr>
        <p:spPr>
          <a:xfrm>
            <a:off x="5737764" y="1140694"/>
            <a:ext cx="6272579" cy="5669773"/>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0252C52C-AFF8-8B41-A871-70DD9DB2960D}"/>
              </a:ext>
            </a:extLst>
          </p:cNvPr>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 – SpaceX API</a:t>
            </a:r>
          </a:p>
        </p:txBody>
      </p:sp>
      <p:sp>
        <p:nvSpPr>
          <p:cNvPr id="7" name="TextBox 6">
            <a:extLst>
              <a:ext uri="{FF2B5EF4-FFF2-40B4-BE49-F238E27FC236}">
                <a16:creationId xmlns:a16="http://schemas.microsoft.com/office/drawing/2014/main" id="{015DB698-9624-3EA4-6BCB-51C06597CCAF}"/>
              </a:ext>
            </a:extLst>
          </p:cNvPr>
          <p:cNvSpPr txBox="1"/>
          <p:nvPr/>
        </p:nvSpPr>
        <p:spPr>
          <a:xfrm>
            <a:off x="5616562" y="1141636"/>
            <a:ext cx="4841358" cy="307777"/>
          </a:xfrm>
          <a:prstGeom prst="rect">
            <a:avLst/>
          </a:prstGeom>
          <a:noFill/>
        </p:spPr>
        <p:txBody>
          <a:bodyPr wrap="square" rtlCol="0">
            <a:spAutoFit/>
          </a:bodyPr>
          <a:lstStyle/>
          <a:p>
            <a:endParaRPr lang="en-US" sz="1400" dirty="0">
              <a:solidFill>
                <a:schemeClr val="bg1"/>
              </a:solidFill>
            </a:endParaRP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1" y="1217945"/>
            <a:ext cx="5061104" cy="2123658"/>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rPr>
              <a:t>I used the get request to SpaceX to collect data and did some light  data wrangling</a:t>
            </a:r>
          </a:p>
          <a:p>
            <a:pPr marL="457200" indent="-457200">
              <a:buFont typeface="Arial" panose="020B0604020202020204" pitchFamily="34" charset="0"/>
              <a:buChar char="•"/>
            </a:pPr>
            <a:r>
              <a:rPr lang="en-US" sz="2800" dirty="0">
                <a:solidFill>
                  <a:schemeClr val="bg1"/>
                </a:solidFill>
              </a:rPr>
              <a:t>Save data out to CSV file </a:t>
            </a:r>
          </a:p>
          <a:p>
            <a:endParaRPr lang="en-US" sz="2000" dirty="0">
              <a:solidFill>
                <a:schemeClr val="bg1"/>
              </a:solidFill>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622526" y="5042118"/>
            <a:ext cx="5316282" cy="1815882"/>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https://github.com/byvfx/ibm_ds_capstone/blob/main/jupyter-labs-spacex-data-collection-api.ipynb</a:t>
            </a:r>
            <a:endParaRPr lang="en-US" sz="1400" dirty="0">
              <a:solidFill>
                <a:schemeClr val="bg1"/>
              </a:solidFill>
            </a:endParaRPr>
          </a:p>
          <a:p>
            <a:pPr marL="457200" indent="-457200">
              <a:buFont typeface="Arial" panose="020B0604020202020204" pitchFamily="34" charset="0"/>
              <a:buChar char="•"/>
            </a:pPr>
            <a:endParaRPr lang="en-US" sz="2800" dirty="0">
              <a:solidFill>
                <a:schemeClr val="bg1"/>
              </a:solidFill>
            </a:endParaRPr>
          </a:p>
          <a:p>
            <a:endParaRPr lang="en-US" sz="2800" dirty="0">
              <a:solidFill>
                <a:schemeClr val="bg1"/>
              </a:solidFill>
            </a:endParaRPr>
          </a:p>
        </p:txBody>
      </p:sp>
      <p:pic>
        <p:nvPicPr>
          <p:cNvPr id="9" name="Picture 8">
            <a:extLst>
              <a:ext uri="{FF2B5EF4-FFF2-40B4-BE49-F238E27FC236}">
                <a16:creationId xmlns:a16="http://schemas.microsoft.com/office/drawing/2014/main" id="{047179B3-4F7A-4AEF-8F64-9A8F9F4E34E3}"/>
              </a:ext>
            </a:extLst>
          </p:cNvPr>
          <p:cNvPicPr>
            <a:picLocks noChangeAspect="1"/>
          </p:cNvPicPr>
          <p:nvPr/>
        </p:nvPicPr>
        <p:blipFill>
          <a:blip r:embed="rId4"/>
          <a:stretch>
            <a:fillRect/>
          </a:stretch>
        </p:blipFill>
        <p:spPr>
          <a:xfrm>
            <a:off x="6236457" y="1155607"/>
            <a:ext cx="2208155" cy="702801"/>
          </a:xfrm>
          <a:prstGeom prst="rect">
            <a:avLst/>
          </a:prstGeom>
        </p:spPr>
      </p:pic>
      <p:pic>
        <p:nvPicPr>
          <p:cNvPr id="12" name="Picture 11">
            <a:extLst>
              <a:ext uri="{FF2B5EF4-FFF2-40B4-BE49-F238E27FC236}">
                <a16:creationId xmlns:a16="http://schemas.microsoft.com/office/drawing/2014/main" id="{25F8AF2E-2E5C-9D18-D363-2EEB343F127E}"/>
              </a:ext>
            </a:extLst>
          </p:cNvPr>
          <p:cNvPicPr>
            <a:picLocks noChangeAspect="1"/>
          </p:cNvPicPr>
          <p:nvPr/>
        </p:nvPicPr>
        <p:blipFill>
          <a:blip r:embed="rId5"/>
          <a:stretch>
            <a:fillRect/>
          </a:stretch>
        </p:blipFill>
        <p:spPr>
          <a:xfrm>
            <a:off x="6209412" y="1964356"/>
            <a:ext cx="5800931" cy="325952"/>
          </a:xfrm>
          <a:prstGeom prst="rect">
            <a:avLst/>
          </a:prstGeom>
        </p:spPr>
      </p:pic>
      <p:pic>
        <p:nvPicPr>
          <p:cNvPr id="15" name="Picture 14">
            <a:extLst>
              <a:ext uri="{FF2B5EF4-FFF2-40B4-BE49-F238E27FC236}">
                <a16:creationId xmlns:a16="http://schemas.microsoft.com/office/drawing/2014/main" id="{C1F34C0F-AFDF-CD46-7C8C-89F9C4EEF741}"/>
              </a:ext>
            </a:extLst>
          </p:cNvPr>
          <p:cNvPicPr>
            <a:picLocks noChangeAspect="1"/>
          </p:cNvPicPr>
          <p:nvPr/>
        </p:nvPicPr>
        <p:blipFill>
          <a:blip r:embed="rId6"/>
          <a:stretch>
            <a:fillRect/>
          </a:stretch>
        </p:blipFill>
        <p:spPr>
          <a:xfrm>
            <a:off x="6209412" y="2466134"/>
            <a:ext cx="1339704" cy="2054924"/>
          </a:xfrm>
          <a:prstGeom prst="rect">
            <a:avLst/>
          </a:prstGeom>
        </p:spPr>
      </p:pic>
      <p:pic>
        <p:nvPicPr>
          <p:cNvPr id="19" name="Picture 18">
            <a:extLst>
              <a:ext uri="{FF2B5EF4-FFF2-40B4-BE49-F238E27FC236}">
                <a16:creationId xmlns:a16="http://schemas.microsoft.com/office/drawing/2014/main" id="{7611B26C-88CA-F2D3-4A23-8A41EB756F88}"/>
              </a:ext>
            </a:extLst>
          </p:cNvPr>
          <p:cNvPicPr>
            <a:picLocks noChangeAspect="1"/>
          </p:cNvPicPr>
          <p:nvPr/>
        </p:nvPicPr>
        <p:blipFill>
          <a:blip r:embed="rId7"/>
          <a:stretch>
            <a:fillRect/>
          </a:stretch>
        </p:blipFill>
        <p:spPr>
          <a:xfrm>
            <a:off x="7725017" y="2477050"/>
            <a:ext cx="2769720" cy="2033092"/>
          </a:xfrm>
          <a:prstGeom prst="rect">
            <a:avLst/>
          </a:prstGeom>
        </p:spPr>
      </p:pic>
      <p:cxnSp>
        <p:nvCxnSpPr>
          <p:cNvPr id="21" name="Straight Arrow Connector 20">
            <a:extLst>
              <a:ext uri="{FF2B5EF4-FFF2-40B4-BE49-F238E27FC236}">
                <a16:creationId xmlns:a16="http://schemas.microsoft.com/office/drawing/2014/main" id="{1D710618-6957-3314-DD04-522BE0274E16}"/>
              </a:ext>
            </a:extLst>
          </p:cNvPr>
          <p:cNvCxnSpPr>
            <a:cxnSpLocks/>
          </p:cNvCxnSpPr>
          <p:nvPr/>
        </p:nvCxnSpPr>
        <p:spPr>
          <a:xfrm>
            <a:off x="6879263" y="1858408"/>
            <a:ext cx="0" cy="10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049785-4A45-D067-D22F-3658DB842D7B}"/>
              </a:ext>
            </a:extLst>
          </p:cNvPr>
          <p:cNvCxnSpPr>
            <a:cxnSpLocks/>
            <a:endCxn id="15" idx="0"/>
          </p:cNvCxnSpPr>
          <p:nvPr/>
        </p:nvCxnSpPr>
        <p:spPr>
          <a:xfrm>
            <a:off x="6879264" y="2290308"/>
            <a:ext cx="0" cy="175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9C35767-30CA-F5FC-78A7-5C16A5EB7038}"/>
              </a:ext>
            </a:extLst>
          </p:cNvPr>
          <p:cNvCxnSpPr>
            <a:cxnSpLocks/>
            <a:stCxn id="15" idx="3"/>
            <a:endCxn id="19" idx="1"/>
          </p:cNvCxnSpPr>
          <p:nvPr/>
        </p:nvCxnSpPr>
        <p:spPr>
          <a:xfrm>
            <a:off x="7549116" y="3493596"/>
            <a:ext cx="175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4BF0574-9EA0-799C-A750-4E2AA8C02373}"/>
              </a:ext>
            </a:extLst>
          </p:cNvPr>
          <p:cNvPicPr>
            <a:picLocks noChangeAspect="1"/>
          </p:cNvPicPr>
          <p:nvPr/>
        </p:nvPicPr>
        <p:blipFill>
          <a:blip r:embed="rId8"/>
          <a:stretch>
            <a:fillRect/>
          </a:stretch>
        </p:blipFill>
        <p:spPr>
          <a:xfrm>
            <a:off x="7730472" y="4747697"/>
            <a:ext cx="1643822" cy="361102"/>
          </a:xfrm>
          <a:prstGeom prst="rect">
            <a:avLst/>
          </a:prstGeom>
        </p:spPr>
      </p:pic>
      <p:pic>
        <p:nvPicPr>
          <p:cNvPr id="38" name="Picture 37">
            <a:extLst>
              <a:ext uri="{FF2B5EF4-FFF2-40B4-BE49-F238E27FC236}">
                <a16:creationId xmlns:a16="http://schemas.microsoft.com/office/drawing/2014/main" id="{38C94436-4723-6633-9198-C0C86A977F21}"/>
              </a:ext>
            </a:extLst>
          </p:cNvPr>
          <p:cNvPicPr>
            <a:picLocks noChangeAspect="1"/>
          </p:cNvPicPr>
          <p:nvPr/>
        </p:nvPicPr>
        <p:blipFill>
          <a:blip r:embed="rId9"/>
          <a:stretch>
            <a:fillRect/>
          </a:stretch>
        </p:blipFill>
        <p:spPr>
          <a:xfrm>
            <a:off x="7735927" y="5065488"/>
            <a:ext cx="2664409" cy="313460"/>
          </a:xfrm>
          <a:prstGeom prst="rect">
            <a:avLst/>
          </a:prstGeom>
        </p:spPr>
      </p:pic>
      <p:pic>
        <p:nvPicPr>
          <p:cNvPr id="40" name="Picture 39">
            <a:extLst>
              <a:ext uri="{FF2B5EF4-FFF2-40B4-BE49-F238E27FC236}">
                <a16:creationId xmlns:a16="http://schemas.microsoft.com/office/drawing/2014/main" id="{88D003C9-A462-5A40-4665-C99388B04562}"/>
              </a:ext>
            </a:extLst>
          </p:cNvPr>
          <p:cNvPicPr>
            <a:picLocks noChangeAspect="1"/>
          </p:cNvPicPr>
          <p:nvPr/>
        </p:nvPicPr>
        <p:blipFill>
          <a:blip r:embed="rId10"/>
          <a:stretch>
            <a:fillRect/>
          </a:stretch>
        </p:blipFill>
        <p:spPr>
          <a:xfrm>
            <a:off x="7730472" y="5373942"/>
            <a:ext cx="2898702" cy="1186321"/>
          </a:xfrm>
          <a:prstGeom prst="rect">
            <a:avLst/>
          </a:prstGeom>
        </p:spPr>
      </p:pic>
      <p:cxnSp>
        <p:nvCxnSpPr>
          <p:cNvPr id="49" name="Straight Arrow Connector 48">
            <a:extLst>
              <a:ext uri="{FF2B5EF4-FFF2-40B4-BE49-F238E27FC236}">
                <a16:creationId xmlns:a16="http://schemas.microsoft.com/office/drawing/2014/main" id="{CFE804A6-03AF-BA00-C789-5EE25CE590BA}"/>
              </a:ext>
            </a:extLst>
          </p:cNvPr>
          <p:cNvCxnSpPr>
            <a:stCxn id="19" idx="2"/>
          </p:cNvCxnSpPr>
          <p:nvPr/>
        </p:nvCxnSpPr>
        <p:spPr>
          <a:xfrm flipH="1">
            <a:off x="9108558" y="4510142"/>
            <a:ext cx="1319" cy="237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4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Rectangle: Rounded Corners 2">
            <a:extLst>
              <a:ext uri="{FF2B5EF4-FFF2-40B4-BE49-F238E27FC236}">
                <a16:creationId xmlns:a16="http://schemas.microsoft.com/office/drawing/2014/main" id="{0252C52C-AFF8-8B41-A871-70DD9DB2960D}"/>
              </a:ext>
            </a:extLst>
          </p:cNvPr>
          <p:cNvSpPr>
            <a:spLocks noGrp="1" noRot="1" noMove="1" noResize="1" noEditPoints="1" noAdjustHandles="1" noChangeArrowheads="1" noChangeShapeType="1"/>
          </p:cNvSpPr>
          <p:nvPr/>
        </p:nvSpPr>
        <p:spPr>
          <a:xfrm>
            <a:off x="368595" y="148856"/>
            <a:ext cx="11334307" cy="944306"/>
          </a:xfrm>
          <a:prstGeom prst="roundRect">
            <a:avLst/>
          </a:prstGeom>
          <a:gradFill flip="none" rotWithShape="1">
            <a:gsLst>
              <a:gs pos="0">
                <a:srgbClr val="0B47C5"/>
              </a:gs>
              <a:gs pos="100000">
                <a:schemeClr val="accent1">
                  <a:tint val="23500"/>
                  <a:satMod val="160000"/>
                  <a:alpha val="0"/>
                  <a:lumMod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latin typeface="Aptos Display" panose="020B0004020202020204" pitchFamily="34" charset="0"/>
              </a:rPr>
              <a:t>Data Collection – Scraping</a:t>
            </a:r>
          </a:p>
        </p:txBody>
      </p:sp>
      <p:sp>
        <p:nvSpPr>
          <p:cNvPr id="10" name="TextBox 9">
            <a:extLst>
              <a:ext uri="{FF2B5EF4-FFF2-40B4-BE49-F238E27FC236}">
                <a16:creationId xmlns:a16="http://schemas.microsoft.com/office/drawing/2014/main" id="{5B7CFA93-F394-66CA-1F53-1A6BE17BCDE1}"/>
              </a:ext>
            </a:extLst>
          </p:cNvPr>
          <p:cNvSpPr txBox="1"/>
          <p:nvPr/>
        </p:nvSpPr>
        <p:spPr>
          <a:xfrm>
            <a:off x="3048000" y="-30783498"/>
            <a:ext cx="8045302" cy="3012941"/>
          </a:xfrm>
          <a:prstGeom prst="rect">
            <a:avLst/>
          </a:prstGeom>
          <a:noFill/>
        </p:spPr>
        <p:txBody>
          <a:bodyPr wrap="square">
            <a:spAutoFit/>
          </a:bodyPr>
          <a:lstStyle/>
          <a:p>
            <a:pPr marL="0" indent="0">
              <a:lnSpc>
                <a:spcPct val="120000"/>
              </a:lnSpc>
              <a:spcBef>
                <a:spcPts val="1400"/>
              </a:spcBef>
              <a:buNone/>
            </a:pPr>
            <a:r>
              <a:rPr lang="en-US" sz="900" dirty="0">
                <a:solidFill>
                  <a:srgbClr val="0B49CB"/>
                </a:solidFill>
                <a:latin typeface="Abadi"/>
              </a:rPr>
              <a:t>Executive Summary</a:t>
            </a:r>
          </a:p>
          <a:p>
            <a:pPr>
              <a:lnSpc>
                <a:spcPct val="120000"/>
              </a:lnSpc>
              <a:spcBef>
                <a:spcPts val="1400"/>
              </a:spcBef>
            </a:pPr>
            <a:r>
              <a:rPr lang="en-US" sz="900" dirty="0">
                <a:solidFill>
                  <a:schemeClr val="accent3">
                    <a:lumMod val="25000"/>
                  </a:schemeClr>
                </a:solidFill>
                <a:latin typeface="Abadi"/>
              </a:rPr>
              <a:t>Data collection methodology:</a:t>
            </a:r>
          </a:p>
          <a:p>
            <a:pPr lvl="1">
              <a:lnSpc>
                <a:spcPct val="120000"/>
              </a:lnSpc>
              <a:spcBef>
                <a:spcPts val="1400"/>
              </a:spcBef>
            </a:pPr>
            <a:r>
              <a:rPr lang="en-US" sz="900" dirty="0">
                <a:solidFill>
                  <a:schemeClr val="bg2">
                    <a:lumMod val="50000"/>
                  </a:schemeClr>
                </a:solidFill>
                <a:latin typeface="Abadi"/>
              </a:rPr>
              <a:t>Describe how data was collected </a:t>
            </a:r>
          </a:p>
          <a:p>
            <a:pPr>
              <a:lnSpc>
                <a:spcPct val="120000"/>
              </a:lnSpc>
              <a:spcBef>
                <a:spcPts val="1400"/>
              </a:spcBef>
            </a:pPr>
            <a:r>
              <a:rPr lang="en-US" sz="900" dirty="0">
                <a:solidFill>
                  <a:schemeClr val="accent3">
                    <a:lumMod val="25000"/>
                  </a:schemeClr>
                </a:solidFill>
                <a:latin typeface="Abadi"/>
              </a:rPr>
              <a:t>Perform data wrangling</a:t>
            </a:r>
          </a:p>
          <a:p>
            <a:pPr lvl="1">
              <a:lnSpc>
                <a:spcPct val="120000"/>
              </a:lnSpc>
              <a:spcBef>
                <a:spcPts val="1400"/>
              </a:spcBef>
            </a:pPr>
            <a:r>
              <a:rPr lang="en-US" sz="900" dirty="0">
                <a:solidFill>
                  <a:schemeClr val="bg2">
                    <a:lumMod val="50000"/>
                  </a:schemeClr>
                </a:solidFill>
                <a:latin typeface="Abadi"/>
              </a:rPr>
              <a:t>Describe how data was processed</a:t>
            </a:r>
          </a:p>
          <a:p>
            <a:pPr>
              <a:lnSpc>
                <a:spcPct val="120000"/>
              </a:lnSpc>
              <a:spcBef>
                <a:spcPts val="1400"/>
              </a:spcBef>
            </a:pPr>
            <a:r>
              <a:rPr lang="en-US" sz="9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900" dirty="0">
                <a:solidFill>
                  <a:schemeClr val="accent3">
                    <a:lumMod val="25000"/>
                  </a:schemeClr>
                </a:solidFill>
                <a:latin typeface="Abadi"/>
              </a:rPr>
              <a:t>Perform interactive visual analytics using Folium and </a:t>
            </a:r>
            <a:r>
              <a:rPr lang="en-US" sz="900" dirty="0" err="1">
                <a:solidFill>
                  <a:schemeClr val="accent3">
                    <a:lumMod val="25000"/>
                  </a:schemeClr>
                </a:solidFill>
                <a:latin typeface="Abadi"/>
              </a:rPr>
              <a:t>Plotly</a:t>
            </a:r>
            <a:r>
              <a:rPr lang="en-US" sz="900" dirty="0">
                <a:solidFill>
                  <a:schemeClr val="accent3">
                    <a:lumMod val="25000"/>
                  </a:schemeClr>
                </a:solidFill>
                <a:latin typeface="Abadi"/>
              </a:rPr>
              <a:t> Dash</a:t>
            </a:r>
          </a:p>
          <a:p>
            <a:pPr>
              <a:lnSpc>
                <a:spcPct val="120000"/>
              </a:lnSpc>
              <a:spcBef>
                <a:spcPts val="1400"/>
              </a:spcBef>
            </a:pPr>
            <a:r>
              <a:rPr lang="en-US" sz="900" dirty="0">
                <a:solidFill>
                  <a:schemeClr val="accent3">
                    <a:lumMod val="25000"/>
                  </a:schemeClr>
                </a:solidFill>
                <a:latin typeface="Abadi"/>
              </a:rPr>
              <a:t>Perform predictive analysis using classification models</a:t>
            </a:r>
          </a:p>
          <a:p>
            <a:pPr lvl="1">
              <a:lnSpc>
                <a:spcPct val="120000"/>
              </a:lnSpc>
              <a:spcBef>
                <a:spcPts val="1400"/>
              </a:spcBef>
            </a:pPr>
            <a:r>
              <a:rPr lang="en-US" sz="900" dirty="0">
                <a:solidFill>
                  <a:schemeClr val="bg2">
                    <a:lumMod val="50000"/>
                  </a:schemeClr>
                </a:solidFill>
                <a:latin typeface="Abadi"/>
              </a:rPr>
              <a:t>How to build, tune, evaluate classification models</a:t>
            </a:r>
          </a:p>
        </p:txBody>
      </p:sp>
      <p:sp>
        <p:nvSpPr>
          <p:cNvPr id="14" name="TextBox 13">
            <a:extLst>
              <a:ext uri="{FF2B5EF4-FFF2-40B4-BE49-F238E27FC236}">
                <a16:creationId xmlns:a16="http://schemas.microsoft.com/office/drawing/2014/main" id="{7CDA61B1-BFC7-A240-D5D2-C003A943A463}"/>
              </a:ext>
            </a:extLst>
          </p:cNvPr>
          <p:cNvSpPr txBox="1"/>
          <p:nvPr/>
        </p:nvSpPr>
        <p:spPr>
          <a:xfrm>
            <a:off x="411121" y="1217945"/>
            <a:ext cx="5061104"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alibri Light" panose="020F0302020204030204" pitchFamily="34" charset="0"/>
                <a:cs typeface="Calibri Light" panose="020F0302020204030204" pitchFamily="34" charset="0"/>
              </a:rPr>
              <a:t>I used Beautiful Soup to scrape the data from Wikipedia</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Extracted all column/variable names from the HTML table header</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Created a data frame by parsing the launch HTML tables</a:t>
            </a:r>
          </a:p>
          <a:p>
            <a:pPr marL="342900" indent="-342900">
              <a:buFont typeface="Arial" panose="020B0604020202020204" pitchFamily="34" charset="0"/>
              <a:buChar char="•"/>
            </a:pPr>
            <a:r>
              <a:rPr lang="en-US" sz="2000" dirty="0">
                <a:solidFill>
                  <a:schemeClr val="bg1"/>
                </a:solidFill>
                <a:effectLst/>
                <a:latin typeface="Calibri Light" panose="020F0302020204030204" pitchFamily="34" charset="0"/>
                <a:cs typeface="Calibri Light" panose="020F0302020204030204" pitchFamily="34" charset="0"/>
              </a:rPr>
              <a:t>Save data to a CSV file</a:t>
            </a:r>
          </a:p>
          <a:p>
            <a:pPr marL="342900" indent="-342900">
              <a:buFont typeface="Arial" panose="020B0604020202020204" pitchFamily="34" charset="0"/>
              <a:buChar char="•"/>
            </a:pPr>
            <a:endParaRPr lang="en-US" sz="2000" b="0" dirty="0">
              <a:solidFill>
                <a:schemeClr val="bg1"/>
              </a:solidFill>
              <a:effectLst/>
              <a:latin typeface="+mj-lt"/>
            </a:endParaRPr>
          </a:p>
          <a:p>
            <a:endParaRPr lang="en-US" sz="2000" dirty="0">
              <a:solidFill>
                <a:schemeClr val="bg1"/>
              </a:solidFill>
            </a:endParaRPr>
          </a:p>
        </p:txBody>
      </p:sp>
      <p:sp>
        <p:nvSpPr>
          <p:cNvPr id="5" name="TextBox 4">
            <a:extLst>
              <a:ext uri="{FF2B5EF4-FFF2-40B4-BE49-F238E27FC236}">
                <a16:creationId xmlns:a16="http://schemas.microsoft.com/office/drawing/2014/main" id="{7810B3A9-FD00-53C3-6493-DF6F11558C4B}"/>
              </a:ext>
            </a:extLst>
          </p:cNvPr>
          <p:cNvSpPr txBox="1"/>
          <p:nvPr/>
        </p:nvSpPr>
        <p:spPr>
          <a:xfrm>
            <a:off x="446565" y="5373942"/>
            <a:ext cx="5316282" cy="1384995"/>
          </a:xfrm>
          <a:prstGeom prst="rect">
            <a:avLst/>
          </a:prstGeom>
          <a:noFill/>
        </p:spPr>
        <p:txBody>
          <a:bodyPr wrap="square" rtlCol="0">
            <a:spAutoFit/>
          </a:bodyPr>
          <a:lstStyle/>
          <a:p>
            <a:r>
              <a:rPr lang="en-US" sz="2800" dirty="0">
                <a:solidFill>
                  <a:schemeClr val="bg1"/>
                </a:solidFill>
              </a:rPr>
              <a:t>Link to the completed notebook </a:t>
            </a:r>
            <a:r>
              <a:rPr lang="en-US" sz="1400" dirty="0">
                <a:solidFill>
                  <a:schemeClr val="bg1"/>
                </a:solidFill>
                <a:hlinkClick r:id="rId3"/>
              </a:rPr>
              <a:t>https://github.com/byvfx/ibm_ds_capstone/blob/main/jupyter-labs-webscraping.ipynb</a:t>
            </a:r>
            <a:endParaRPr lang="en-US" sz="2800" dirty="0">
              <a:solidFill>
                <a:schemeClr val="bg1"/>
              </a:solidFill>
            </a:endParaRPr>
          </a:p>
          <a:p>
            <a:endParaRPr lang="en-US" sz="2800" dirty="0">
              <a:solidFill>
                <a:schemeClr val="bg1"/>
              </a:solidFill>
            </a:endParaRPr>
          </a:p>
        </p:txBody>
      </p:sp>
      <p:sp>
        <p:nvSpPr>
          <p:cNvPr id="39" name="Rectangle 38">
            <a:extLst>
              <a:ext uri="{FF2B5EF4-FFF2-40B4-BE49-F238E27FC236}">
                <a16:creationId xmlns:a16="http://schemas.microsoft.com/office/drawing/2014/main" id="{FE678055-0324-0DAC-2EC2-3494F1CE8705}"/>
              </a:ext>
            </a:extLst>
          </p:cNvPr>
          <p:cNvSpPr/>
          <p:nvPr/>
        </p:nvSpPr>
        <p:spPr>
          <a:xfrm>
            <a:off x="5741183" y="1140694"/>
            <a:ext cx="5539563" cy="5669773"/>
          </a:xfrm>
          <a:prstGeom prst="rect">
            <a:avLst/>
          </a:prstGeom>
          <a:solidFill>
            <a:srgbClr val="2525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6FEF2B-2F27-5E71-D5C0-D918CCEA7747}"/>
              </a:ext>
            </a:extLst>
          </p:cNvPr>
          <p:cNvPicPr>
            <a:picLocks noChangeAspect="1"/>
          </p:cNvPicPr>
          <p:nvPr/>
        </p:nvPicPr>
        <p:blipFill>
          <a:blip r:embed="rId4"/>
          <a:stretch>
            <a:fillRect/>
          </a:stretch>
        </p:blipFill>
        <p:spPr>
          <a:xfrm>
            <a:off x="5741183" y="1134793"/>
            <a:ext cx="1752845" cy="297222"/>
          </a:xfrm>
          <a:prstGeom prst="rect">
            <a:avLst/>
          </a:prstGeom>
        </p:spPr>
      </p:pic>
      <p:pic>
        <p:nvPicPr>
          <p:cNvPr id="8" name="Picture 7">
            <a:extLst>
              <a:ext uri="{FF2B5EF4-FFF2-40B4-BE49-F238E27FC236}">
                <a16:creationId xmlns:a16="http://schemas.microsoft.com/office/drawing/2014/main" id="{216B579B-4512-D261-F3D5-9F39E2442927}"/>
              </a:ext>
            </a:extLst>
          </p:cNvPr>
          <p:cNvPicPr>
            <a:picLocks noChangeAspect="1"/>
          </p:cNvPicPr>
          <p:nvPr/>
        </p:nvPicPr>
        <p:blipFill>
          <a:blip r:embed="rId5"/>
          <a:stretch>
            <a:fillRect/>
          </a:stretch>
        </p:blipFill>
        <p:spPr>
          <a:xfrm>
            <a:off x="5732388" y="1435427"/>
            <a:ext cx="2484467" cy="152421"/>
          </a:xfrm>
          <a:prstGeom prst="rect">
            <a:avLst/>
          </a:prstGeom>
        </p:spPr>
      </p:pic>
      <p:pic>
        <p:nvPicPr>
          <p:cNvPr id="13" name="Picture 12">
            <a:extLst>
              <a:ext uri="{FF2B5EF4-FFF2-40B4-BE49-F238E27FC236}">
                <a16:creationId xmlns:a16="http://schemas.microsoft.com/office/drawing/2014/main" id="{F6644884-1426-E365-025E-656BFDF9BF0E}"/>
              </a:ext>
            </a:extLst>
          </p:cNvPr>
          <p:cNvPicPr>
            <a:picLocks noChangeAspect="1"/>
          </p:cNvPicPr>
          <p:nvPr/>
        </p:nvPicPr>
        <p:blipFill>
          <a:blip r:embed="rId6"/>
          <a:stretch>
            <a:fillRect/>
          </a:stretch>
        </p:blipFill>
        <p:spPr>
          <a:xfrm>
            <a:off x="5730949" y="1588516"/>
            <a:ext cx="3077005" cy="371527"/>
          </a:xfrm>
          <a:prstGeom prst="rect">
            <a:avLst/>
          </a:prstGeom>
        </p:spPr>
      </p:pic>
      <p:pic>
        <p:nvPicPr>
          <p:cNvPr id="17" name="Picture 16">
            <a:extLst>
              <a:ext uri="{FF2B5EF4-FFF2-40B4-BE49-F238E27FC236}">
                <a16:creationId xmlns:a16="http://schemas.microsoft.com/office/drawing/2014/main" id="{162A556C-0AEF-E496-F6EF-A71ADB288D41}"/>
              </a:ext>
            </a:extLst>
          </p:cNvPr>
          <p:cNvPicPr>
            <a:picLocks noChangeAspect="1"/>
          </p:cNvPicPr>
          <p:nvPr/>
        </p:nvPicPr>
        <p:blipFill>
          <a:blip r:embed="rId7"/>
          <a:stretch>
            <a:fillRect/>
          </a:stretch>
        </p:blipFill>
        <p:spPr>
          <a:xfrm>
            <a:off x="5730949" y="1960043"/>
            <a:ext cx="2926488" cy="663032"/>
          </a:xfrm>
          <a:prstGeom prst="rect">
            <a:avLst/>
          </a:prstGeom>
        </p:spPr>
      </p:pic>
      <p:pic>
        <p:nvPicPr>
          <p:cNvPr id="20" name="Picture 19">
            <a:extLst>
              <a:ext uri="{FF2B5EF4-FFF2-40B4-BE49-F238E27FC236}">
                <a16:creationId xmlns:a16="http://schemas.microsoft.com/office/drawing/2014/main" id="{85250F5C-41D0-057A-442E-0B0F8C722B97}"/>
              </a:ext>
            </a:extLst>
          </p:cNvPr>
          <p:cNvPicPr>
            <a:picLocks noChangeAspect="1"/>
          </p:cNvPicPr>
          <p:nvPr/>
        </p:nvPicPr>
        <p:blipFill>
          <a:blip r:embed="rId8"/>
          <a:stretch>
            <a:fillRect/>
          </a:stretch>
        </p:blipFill>
        <p:spPr>
          <a:xfrm>
            <a:off x="5730949" y="2623075"/>
            <a:ext cx="2019582" cy="1310823"/>
          </a:xfrm>
          <a:prstGeom prst="rect">
            <a:avLst/>
          </a:prstGeom>
        </p:spPr>
      </p:pic>
      <p:pic>
        <p:nvPicPr>
          <p:cNvPr id="30" name="Picture 29">
            <a:extLst>
              <a:ext uri="{FF2B5EF4-FFF2-40B4-BE49-F238E27FC236}">
                <a16:creationId xmlns:a16="http://schemas.microsoft.com/office/drawing/2014/main" id="{8CC7350B-A847-84C0-84B2-B9C3B19CC764}"/>
              </a:ext>
            </a:extLst>
          </p:cNvPr>
          <p:cNvPicPr>
            <a:picLocks noChangeAspect="1"/>
          </p:cNvPicPr>
          <p:nvPr/>
        </p:nvPicPr>
        <p:blipFill>
          <a:blip r:embed="rId9"/>
          <a:stretch>
            <a:fillRect/>
          </a:stretch>
        </p:blipFill>
        <p:spPr>
          <a:xfrm>
            <a:off x="8591072" y="3174788"/>
            <a:ext cx="2612102" cy="3083965"/>
          </a:xfrm>
          <a:prstGeom prst="rect">
            <a:avLst/>
          </a:prstGeom>
        </p:spPr>
      </p:pic>
      <p:pic>
        <p:nvPicPr>
          <p:cNvPr id="33" name="Picture 32">
            <a:extLst>
              <a:ext uri="{FF2B5EF4-FFF2-40B4-BE49-F238E27FC236}">
                <a16:creationId xmlns:a16="http://schemas.microsoft.com/office/drawing/2014/main" id="{66BD8D65-3ECD-868F-4BC8-85AC2FC0AA5F}"/>
              </a:ext>
            </a:extLst>
          </p:cNvPr>
          <p:cNvPicPr>
            <a:picLocks noChangeAspect="1"/>
          </p:cNvPicPr>
          <p:nvPr/>
        </p:nvPicPr>
        <p:blipFill>
          <a:blip r:embed="rId10"/>
          <a:stretch>
            <a:fillRect/>
          </a:stretch>
        </p:blipFill>
        <p:spPr>
          <a:xfrm>
            <a:off x="5730949" y="3984948"/>
            <a:ext cx="2333509" cy="2777987"/>
          </a:xfrm>
          <a:prstGeom prst="rect">
            <a:avLst/>
          </a:prstGeom>
        </p:spPr>
      </p:pic>
      <p:cxnSp>
        <p:nvCxnSpPr>
          <p:cNvPr id="42" name="Straight Arrow Connector 41">
            <a:extLst>
              <a:ext uri="{FF2B5EF4-FFF2-40B4-BE49-F238E27FC236}">
                <a16:creationId xmlns:a16="http://schemas.microsoft.com/office/drawing/2014/main" id="{0F519530-78F1-865C-AA7E-B3C22E1A152B}"/>
              </a:ext>
            </a:extLst>
          </p:cNvPr>
          <p:cNvCxnSpPr>
            <a:cxnSpLocks/>
            <a:stCxn id="33" idx="3"/>
          </p:cNvCxnSpPr>
          <p:nvPr/>
        </p:nvCxnSpPr>
        <p:spPr>
          <a:xfrm flipV="1">
            <a:off x="8064458" y="5373941"/>
            <a:ext cx="5486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C34A98D-9735-66AA-54D7-D35AC01D3EE2}"/>
              </a:ext>
            </a:extLst>
          </p:cNvPr>
          <p:cNvPicPr>
            <a:picLocks noChangeAspect="1"/>
          </p:cNvPicPr>
          <p:nvPr/>
        </p:nvPicPr>
        <p:blipFill>
          <a:blip r:embed="rId11"/>
          <a:stretch>
            <a:fillRect/>
          </a:stretch>
        </p:blipFill>
        <p:spPr>
          <a:xfrm>
            <a:off x="8591072" y="6395971"/>
            <a:ext cx="2396824" cy="274358"/>
          </a:xfrm>
          <a:prstGeom prst="rect">
            <a:avLst/>
          </a:prstGeom>
        </p:spPr>
      </p:pic>
    </p:spTree>
    <p:extLst>
      <p:ext uri="{BB962C8B-B14F-4D97-AF65-F5344CB8AC3E}">
        <p14:creationId xmlns:p14="http://schemas.microsoft.com/office/powerpoint/2010/main" val="267174403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65"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703FC9E-DA85-4274-8B5F-F1EA67B8FD05}">
  <we:reference id="wa200001625" version="1.0.0.7" store="en-US" storeType="OMEX"/>
  <we:alternateReferences>
    <we:reference id="WA200001625" version="1.0.0.7" store="WA200001625" storeType="OMEX"/>
  </we:alternateReferences>
  <we:properties>
    <we:property name="Office.AutoShowTaskpaneWithDocument" value="true"/>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1689</TotalTime>
  <Words>2876</Words>
  <Application>Microsoft Office PowerPoint</Application>
  <PresentationFormat>Widescreen</PresentationFormat>
  <Paragraphs>361</Paragraphs>
  <Slides>49</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Abadi</vt:lpstr>
      <vt:lpstr>Aptos Display</vt:lpstr>
      <vt:lpstr>Arial</vt:lpstr>
      <vt:lpstr>Calibri</vt:lpstr>
      <vt:lpstr>Calibri Light</vt:lpstr>
      <vt:lpstr>Consolas</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brandon young</cp:lastModifiedBy>
  <cp:revision>210</cp:revision>
  <dcterms:created xsi:type="dcterms:W3CDTF">2021-04-29T18:58:34Z</dcterms:created>
  <dcterms:modified xsi:type="dcterms:W3CDTF">2023-10-10T21:25:32Z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